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9"/>
  </p:notesMasterIdLst>
  <p:handoutMasterIdLst>
    <p:handoutMasterId r:id="rId40"/>
  </p:handoutMasterIdLst>
  <p:sldIdLst>
    <p:sldId id="266" r:id="rId2"/>
    <p:sldId id="293" r:id="rId3"/>
    <p:sldId id="298" r:id="rId4"/>
    <p:sldId id="291" r:id="rId5"/>
    <p:sldId id="309" r:id="rId6"/>
    <p:sldId id="314" r:id="rId7"/>
    <p:sldId id="315" r:id="rId8"/>
    <p:sldId id="313" r:id="rId9"/>
    <p:sldId id="316" r:id="rId10"/>
    <p:sldId id="318" r:id="rId11"/>
    <p:sldId id="320" r:id="rId12"/>
    <p:sldId id="319" r:id="rId13"/>
    <p:sldId id="321" r:id="rId14"/>
    <p:sldId id="317" r:id="rId15"/>
    <p:sldId id="322" r:id="rId16"/>
    <p:sldId id="323" r:id="rId17"/>
    <p:sldId id="324" r:id="rId18"/>
    <p:sldId id="326" r:id="rId19"/>
    <p:sldId id="344" r:id="rId20"/>
    <p:sldId id="325" r:id="rId21"/>
    <p:sldId id="328" r:id="rId22"/>
    <p:sldId id="327" r:id="rId23"/>
    <p:sldId id="330" r:id="rId24"/>
    <p:sldId id="329" r:id="rId25"/>
    <p:sldId id="332" r:id="rId26"/>
    <p:sldId id="333" r:id="rId27"/>
    <p:sldId id="334" r:id="rId28"/>
    <p:sldId id="336" r:id="rId29"/>
    <p:sldId id="337" r:id="rId30"/>
    <p:sldId id="338" r:id="rId31"/>
    <p:sldId id="339" r:id="rId32"/>
    <p:sldId id="340" r:id="rId33"/>
    <p:sldId id="341" r:id="rId34"/>
    <p:sldId id="343" r:id="rId35"/>
    <p:sldId id="342" r:id="rId36"/>
    <p:sldId id="290" r:id="rId37"/>
    <p:sldId id="345" r:id="rId3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293"/>
            <p14:sldId id="298"/>
            <p14:sldId id="291"/>
            <p14:sldId id="309"/>
            <p14:sldId id="314"/>
            <p14:sldId id="315"/>
            <p14:sldId id="313"/>
            <p14:sldId id="316"/>
            <p14:sldId id="318"/>
            <p14:sldId id="320"/>
            <p14:sldId id="319"/>
            <p14:sldId id="321"/>
            <p14:sldId id="317"/>
            <p14:sldId id="322"/>
            <p14:sldId id="323"/>
            <p14:sldId id="324"/>
            <p14:sldId id="326"/>
            <p14:sldId id="344"/>
            <p14:sldId id="325"/>
            <p14:sldId id="328"/>
            <p14:sldId id="327"/>
            <p14:sldId id="330"/>
            <p14:sldId id="329"/>
            <p14:sldId id="332"/>
            <p14:sldId id="333"/>
            <p14:sldId id="334"/>
            <p14:sldId id="336"/>
            <p14:sldId id="337"/>
            <p14:sldId id="338"/>
            <p14:sldId id="339"/>
            <p14:sldId id="340"/>
            <p14:sldId id="341"/>
            <p14:sldId id="343"/>
            <p14:sldId id="342"/>
            <p14:sldId id="290"/>
            <p14:sldId id="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D95E00"/>
    <a:srgbClr val="EEEEEE"/>
    <a:srgbClr val="E56618"/>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autoAdjust="0"/>
    <p:restoredTop sz="93023" autoAdjust="0"/>
  </p:normalViewPr>
  <p:slideViewPr>
    <p:cSldViewPr snapToGrid="0" snapToObjects="1">
      <p:cViewPr varScale="1">
        <p:scale>
          <a:sx n="99" d="100"/>
          <a:sy n="99" d="100"/>
        </p:scale>
        <p:origin x="1280" y="17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11/14/21</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11/14/21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66018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615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782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26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2217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687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26624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4532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0684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32307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1718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1965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454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5206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8340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1615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59372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8155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285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033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1835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37934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10576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073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2683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1899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0434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supervised learning, the training data you feed to the algorithm includes the desired solutions, called labels</a:t>
            </a:r>
          </a:p>
        </p:txBody>
      </p:sp>
    </p:spTree>
    <p:extLst>
      <p:ext uri="{BB962C8B-B14F-4D97-AF65-F5344CB8AC3E}">
        <p14:creationId xmlns:p14="http://schemas.microsoft.com/office/powerpoint/2010/main" val="227623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41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8527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9213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084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41114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Title and Content 1">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609600" y="900113"/>
            <a:ext cx="10972800" cy="1068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4267" b="1" i="0" u="none" strike="noStrike" cap="none">
                <a:solidFill>
                  <a:schemeClr val="dk1"/>
                </a:solidFill>
                <a:latin typeface="Arial"/>
                <a:ea typeface="Arial"/>
                <a:cs typeface="Arial"/>
                <a:sym typeface="Arial"/>
              </a:defRPr>
            </a:lvl1pPr>
            <a:lvl2pPr marL="0" marR="0" lvl="1"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2pPr>
            <a:lvl3pPr marL="0" marR="0" lvl="2"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3pPr>
            <a:lvl4pPr marL="0" marR="0" lvl="3"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4pPr>
            <a:lvl5pPr marL="0" marR="0" lvl="4"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5pPr>
            <a:lvl6pPr marL="609585" marR="0" lvl="5"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6pPr>
            <a:lvl7pPr marL="1219170" marR="0" lvl="6"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7pPr>
            <a:lvl8pPr marL="1828754" marR="0" lvl="7"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8pPr>
            <a:lvl9pPr marL="2438339" marR="0" lvl="8" indent="0" algn="ctr" rtl="0">
              <a:spcBef>
                <a:spcPts val="0"/>
              </a:spcBef>
              <a:spcAft>
                <a:spcPts val="0"/>
              </a:spcAft>
              <a:buSzPts val="1400"/>
              <a:buNone/>
              <a:defRPr sz="4267" b="1"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697867" y="2030300"/>
            <a:ext cx="10972800" cy="3103600"/>
          </a:xfrm>
          <a:prstGeom prst="rect">
            <a:avLst/>
          </a:prstGeom>
          <a:noFill/>
          <a:ln>
            <a:noFill/>
          </a:ln>
        </p:spPr>
        <p:txBody>
          <a:bodyPr spcFirstLastPara="1" wrap="square" lIns="91425" tIns="91425" rIns="91425" bIns="91425" anchor="t" anchorCtr="0">
            <a:noAutofit/>
          </a:bodyPr>
          <a:lstStyle>
            <a:lvl1pPr marL="609585" marR="0" lvl="0"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1pPr>
            <a:lvl2pPr marL="1219170" marR="0" lvl="1" indent="-507987" algn="l" rtl="0">
              <a:spcBef>
                <a:spcPts val="640"/>
              </a:spcBef>
              <a:spcAft>
                <a:spcPts val="0"/>
              </a:spcAft>
              <a:buClr>
                <a:schemeClr val="dk1"/>
              </a:buClr>
              <a:buSzPts val="2400"/>
              <a:buFont typeface="Arial"/>
              <a:buChar char="–"/>
              <a:defRPr sz="3200" b="0" i="0" u="none" strike="noStrike" cap="none">
                <a:solidFill>
                  <a:schemeClr val="dk1"/>
                </a:solidFill>
                <a:latin typeface="Arial"/>
                <a:ea typeface="Arial"/>
                <a:cs typeface="Arial"/>
                <a:sym typeface="Arial"/>
              </a:defRPr>
            </a:lvl2pPr>
            <a:lvl3pPr marL="1828754" marR="0" lvl="2" indent="-457189" algn="l" rtl="0">
              <a:spcBef>
                <a:spcPts val="48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3pPr>
            <a:lvl4pPr marL="2438339" marR="0" lvl="3" indent="-423323" algn="l" rtl="0">
              <a:spcBef>
                <a:spcPts val="37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389457" algn="l" rtl="0">
              <a:spcBef>
                <a:spcPts val="267"/>
              </a:spcBef>
              <a:spcAft>
                <a:spcPts val="0"/>
              </a:spcAft>
              <a:buClr>
                <a:schemeClr val="dk1"/>
              </a:buClr>
              <a:buSzPts val="1000"/>
              <a:buFont typeface="Arial"/>
              <a:buChar char="»"/>
              <a:defRPr sz="1333" b="0" i="0" u="none" strike="noStrike" cap="none">
                <a:solidFill>
                  <a:schemeClr val="dk1"/>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3" name="Google Shape;73;p10"/>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Arial"/>
                <a:ea typeface="Arial"/>
                <a:cs typeface="Arial"/>
                <a:sym typeface="Arial"/>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sldNum" idx="12"/>
          </p:nvPr>
        </p:nvSpPr>
        <p:spPr>
          <a:xfrm>
            <a:off x="9347200" y="92011"/>
            <a:ext cx="2844800" cy="612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600">
                <a:solidFill>
                  <a:srgbClr val="FFFFFF"/>
                </a:solidFill>
              </a:defRPr>
            </a:lvl1pPr>
            <a:lvl2pPr marL="0" marR="0" lvl="1" indent="0" algn="r" rtl="0">
              <a:spcBef>
                <a:spcPts val="0"/>
              </a:spcBef>
              <a:spcAft>
                <a:spcPts val="0"/>
              </a:spcAft>
              <a:buNone/>
              <a:defRPr sz="1600">
                <a:solidFill>
                  <a:srgbClr val="FFFFFF"/>
                </a:solidFill>
              </a:defRPr>
            </a:lvl2pPr>
            <a:lvl3pPr marL="0" marR="0" lvl="2" indent="0" algn="r" rtl="0">
              <a:spcBef>
                <a:spcPts val="0"/>
              </a:spcBef>
              <a:spcAft>
                <a:spcPts val="0"/>
              </a:spcAft>
              <a:buNone/>
              <a:defRPr sz="1600">
                <a:solidFill>
                  <a:srgbClr val="FFFFFF"/>
                </a:solidFill>
              </a:defRPr>
            </a:lvl3pPr>
            <a:lvl4pPr marL="0" marR="0" lvl="3" indent="0" algn="r" rtl="0">
              <a:spcBef>
                <a:spcPts val="0"/>
              </a:spcBef>
              <a:spcAft>
                <a:spcPts val="0"/>
              </a:spcAft>
              <a:buNone/>
              <a:defRPr sz="1600">
                <a:solidFill>
                  <a:srgbClr val="FFFFFF"/>
                </a:solidFill>
              </a:defRPr>
            </a:lvl4pPr>
            <a:lvl5pPr marL="0" marR="0" lvl="4" indent="0" algn="r" rtl="0">
              <a:spcBef>
                <a:spcPts val="0"/>
              </a:spcBef>
              <a:spcAft>
                <a:spcPts val="0"/>
              </a:spcAft>
              <a:buNone/>
              <a:defRPr sz="1600">
                <a:solidFill>
                  <a:srgbClr val="FFFFFF"/>
                </a:solidFill>
              </a:defRPr>
            </a:lvl5pPr>
            <a:lvl6pPr marL="0" marR="0" lvl="5" indent="0" algn="r" rtl="0">
              <a:spcBef>
                <a:spcPts val="0"/>
              </a:spcBef>
              <a:spcAft>
                <a:spcPts val="0"/>
              </a:spcAft>
              <a:buNone/>
              <a:defRPr sz="1600">
                <a:solidFill>
                  <a:srgbClr val="FFFFFF"/>
                </a:solidFill>
              </a:defRPr>
            </a:lvl6pPr>
            <a:lvl7pPr marL="0" marR="0" lvl="6" indent="0" algn="r" rtl="0">
              <a:spcBef>
                <a:spcPts val="0"/>
              </a:spcBef>
              <a:spcAft>
                <a:spcPts val="0"/>
              </a:spcAft>
              <a:buNone/>
              <a:defRPr sz="1600">
                <a:solidFill>
                  <a:srgbClr val="FFFFFF"/>
                </a:solidFill>
              </a:defRPr>
            </a:lvl7pPr>
            <a:lvl8pPr marL="0" marR="0" lvl="7" indent="0" algn="r" rtl="0">
              <a:spcBef>
                <a:spcPts val="0"/>
              </a:spcBef>
              <a:spcAft>
                <a:spcPts val="0"/>
              </a:spcAft>
              <a:buNone/>
              <a:defRPr sz="1600">
                <a:solidFill>
                  <a:srgbClr val="FFFFFF"/>
                </a:solidFill>
              </a:defRPr>
            </a:lvl8pPr>
            <a:lvl9pPr marL="0" marR="0" lvl="8" indent="0" algn="r" rtl="0">
              <a:spcBef>
                <a:spcPts val="0"/>
              </a:spcBef>
              <a:spcAft>
                <a:spcPts val="0"/>
              </a:spcAft>
              <a:buNone/>
              <a:defRPr sz="1600">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846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1"/>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2"/>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 id="2147483667"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iforsec/RIT-DSCI-633-FD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ikit-learn.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keras.io/" TargetMode="External"/><Relationship Id="rId4" Type="http://schemas.openxmlformats.org/officeDocument/2006/relationships/hyperlink" Target="https://tensorflow.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 Fall 2021</a:t>
            </a:r>
          </a:p>
          <a:p>
            <a:r>
              <a:rPr lang="en-US" sz="2800" b="1" u="sng" dirty="0">
                <a:solidFill>
                  <a:schemeClr val="tx1">
                    <a:lumMod val="75000"/>
                    <a:lumOff val="25000"/>
                  </a:schemeClr>
                </a:solidFill>
              </a:rPr>
              <a:t>Lecture 3</a:t>
            </a:r>
            <a:endParaRPr lang="en-US" b="1" u="sng" dirty="0">
              <a:solidFill>
                <a:schemeClr val="tx1">
                  <a:lumMod val="75000"/>
                  <a:lumOff val="25000"/>
                </a:schemeClr>
              </a:solidFill>
            </a:endParaRP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a:p>
            <a:pPr marL="0" indent="0" algn="ctr">
              <a:buNone/>
            </a:pPr>
            <a:r>
              <a:rPr lang="en-US" sz="1800" dirty="0">
                <a:solidFill>
                  <a:schemeClr val="tx1">
                    <a:lumMod val="50000"/>
                    <a:lumOff val="50000"/>
                  </a:schemeClr>
                </a:solidFill>
              </a:rPr>
              <a:t>August 31, 2021</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Clustering</a:t>
            </a:r>
            <a:endParaRPr sz="4000" b="1" dirty="0">
              <a:solidFill>
                <a:srgbClr val="E46102"/>
              </a:solidFill>
            </a:endParaRPr>
          </a:p>
        </p:txBody>
      </p:sp>
      <p:grpSp>
        <p:nvGrpSpPr>
          <p:cNvPr id="7" name="Group 6">
            <a:extLst>
              <a:ext uri="{FF2B5EF4-FFF2-40B4-BE49-F238E27FC236}">
                <a16:creationId xmlns:a16="http://schemas.microsoft.com/office/drawing/2014/main" id="{CE16B6AE-7316-4FF7-99F3-1CBD36C3498E}"/>
              </a:ext>
            </a:extLst>
          </p:cNvPr>
          <p:cNvGrpSpPr/>
          <p:nvPr/>
        </p:nvGrpSpPr>
        <p:grpSpPr>
          <a:xfrm>
            <a:off x="2477129" y="2603052"/>
            <a:ext cx="7545226" cy="1498364"/>
            <a:chOff x="946779" y="2253802"/>
            <a:chExt cx="7545226" cy="1498364"/>
          </a:xfrm>
        </p:grpSpPr>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946779" y="2253802"/>
              <a:ext cx="2841938" cy="1348746"/>
            </a:xfrm>
            <a:prstGeom prst="rect">
              <a:avLst/>
            </a:prstGeom>
          </p:spPr>
        </p:pic>
        <p:pic>
          <p:nvPicPr>
            <p:cNvPr id="3" name="Picture 2">
              <a:extLst>
                <a:ext uri="{FF2B5EF4-FFF2-40B4-BE49-F238E27FC236}">
                  <a16:creationId xmlns:a16="http://schemas.microsoft.com/office/drawing/2014/main" id="{82A4A288-D0CB-4F4D-9CEB-57BAB315379B}"/>
                </a:ext>
              </a:extLst>
            </p:cNvPr>
            <p:cNvPicPr>
              <a:picLocks noChangeAspect="1"/>
            </p:cNvPicPr>
            <p:nvPr/>
          </p:nvPicPr>
          <p:blipFill>
            <a:blip r:embed="rId4"/>
            <a:stretch>
              <a:fillRect/>
            </a:stretch>
          </p:blipFill>
          <p:spPr>
            <a:xfrm>
              <a:off x="5664740" y="2253802"/>
              <a:ext cx="2827265" cy="1425063"/>
            </a:xfrm>
            <a:prstGeom prst="rect">
              <a:avLst/>
            </a:prstGeom>
          </p:spPr>
        </p:pic>
        <p:cxnSp>
          <p:nvCxnSpPr>
            <p:cNvPr id="5" name="Straight Arrow Connector 4">
              <a:extLst>
                <a:ext uri="{FF2B5EF4-FFF2-40B4-BE49-F238E27FC236}">
                  <a16:creationId xmlns:a16="http://schemas.microsoft.com/office/drawing/2014/main" id="{67C01131-21C9-497C-97D9-25C85D4CCDEF}"/>
                </a:ext>
              </a:extLst>
            </p:cNvPr>
            <p:cNvCxnSpPr>
              <a:stCxn id="2" idx="3"/>
            </p:cNvCxnSpPr>
            <p:nvPr/>
          </p:nvCxnSpPr>
          <p:spPr>
            <a:xfrm>
              <a:off x="3788717" y="2928175"/>
              <a:ext cx="18760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2A39F36-2506-44B1-8C4A-B0C2BDA0CD7C}"/>
                </a:ext>
              </a:extLst>
            </p:cNvPr>
            <p:cNvSpPr/>
            <p:nvPr/>
          </p:nvSpPr>
          <p:spPr>
            <a:xfrm>
              <a:off x="3331338" y="3013502"/>
              <a:ext cx="2721735" cy="738664"/>
            </a:xfrm>
            <a:prstGeom prst="rect">
              <a:avLst/>
            </a:prstGeom>
          </p:spPr>
          <p:txBody>
            <a:bodyPr wrap="square">
              <a:spAutoFit/>
            </a:bodyPr>
            <a:lstStyle/>
            <a:p>
              <a:pPr algn="ctr"/>
              <a:r>
                <a:rPr lang="en-US" sz="1400" dirty="0"/>
                <a:t>run a clustering </a:t>
              </a:r>
              <a:r>
                <a:rPr lang="en-US" sz="1400" dirty="0" err="1"/>
                <a:t>algo</a:t>
              </a:r>
              <a:endParaRPr lang="en-US" sz="1400" dirty="0"/>
            </a:p>
            <a:p>
              <a:pPr algn="ctr"/>
              <a:r>
                <a:rPr lang="en-US" sz="1400" dirty="0"/>
                <a:t>to detect groups of similar visitors</a:t>
              </a:r>
            </a:p>
          </p:txBody>
        </p:sp>
      </p:grpSp>
    </p:spTree>
    <p:extLst>
      <p:ext uri="{BB962C8B-B14F-4D97-AF65-F5344CB8AC3E}">
        <p14:creationId xmlns:p14="http://schemas.microsoft.com/office/powerpoint/2010/main" val="282391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Anomaly Detection</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sz="2000" dirty="0"/>
              <a:t>Input: System is shown mostly normal instances during training</a:t>
            </a:r>
          </a:p>
          <a:p>
            <a:pPr marL="101598">
              <a:buSzPts val="2400"/>
            </a:pPr>
            <a:r>
              <a:rPr lang="en-US" sz="2000" dirty="0"/>
              <a:t>Model: learns to recognize normal. </a:t>
            </a:r>
          </a:p>
          <a:p>
            <a:pPr marL="101598">
              <a:buSzPts val="2400"/>
            </a:pPr>
            <a:r>
              <a:rPr lang="en-US" sz="2000" dirty="0"/>
              <a:t>Therefore, can tell whether a new instance looks like a normal one or whether it is likely an anomaly</a:t>
            </a:r>
          </a:p>
          <a:p>
            <a:pPr marL="101598">
              <a:buSzPts val="2400"/>
            </a:pPr>
            <a:endParaRPr lang="en-US" sz="2000" dirty="0"/>
          </a:p>
          <a:p>
            <a:pPr marL="101598">
              <a:buSzPts val="2400"/>
            </a:pPr>
            <a:r>
              <a:rPr lang="en-US" sz="2000" dirty="0"/>
              <a:t>Examples:</a:t>
            </a:r>
          </a:p>
          <a:p>
            <a:pPr marL="444498" indent="-342900">
              <a:buSzPts val="2400"/>
              <a:buFontTx/>
              <a:buChar char="-"/>
            </a:pPr>
            <a:r>
              <a:rPr lang="en-US" sz="2000" dirty="0"/>
              <a:t>Detecting unusual credit card transactions to prevent fraud</a:t>
            </a:r>
          </a:p>
          <a:p>
            <a:pPr marL="444498" indent="-342900">
              <a:buSzPts val="2400"/>
              <a:buFontTx/>
              <a:buChar char="-"/>
            </a:pPr>
            <a:r>
              <a:rPr lang="en-US" sz="2000" dirty="0"/>
              <a:t>Catching manufacturing defects</a:t>
            </a:r>
          </a:p>
          <a:p>
            <a:pPr marL="444498" indent="-342900">
              <a:buSzPts val="2400"/>
              <a:buFontTx/>
              <a:buChar char="-"/>
            </a:pPr>
            <a:r>
              <a:rPr lang="en-US" sz="2000" dirty="0"/>
              <a:t>Automatically removing outliers from a dataset before feeding it to another learning algorithm </a:t>
            </a:r>
          </a:p>
          <a:p>
            <a:pPr marL="101598">
              <a:buSzPts val="2400"/>
            </a:pPr>
            <a:endParaRPr lang="en-US" sz="2000" dirty="0"/>
          </a:p>
        </p:txBody>
      </p:sp>
      <p:pic>
        <p:nvPicPr>
          <p:cNvPr id="2" name="Picture 1">
            <a:extLst>
              <a:ext uri="{FF2B5EF4-FFF2-40B4-BE49-F238E27FC236}">
                <a16:creationId xmlns:a16="http://schemas.microsoft.com/office/drawing/2014/main" id="{41CBF0D3-C421-4323-8262-E2450B1A5872}"/>
              </a:ext>
            </a:extLst>
          </p:cNvPr>
          <p:cNvPicPr>
            <a:picLocks noChangeAspect="1"/>
          </p:cNvPicPr>
          <p:nvPr/>
        </p:nvPicPr>
        <p:blipFill rotWithShape="1">
          <a:blip r:embed="rId3"/>
          <a:srcRect l="13362" r="12223"/>
          <a:stretch/>
        </p:blipFill>
        <p:spPr>
          <a:xfrm>
            <a:off x="4105030" y="4165600"/>
            <a:ext cx="4489609" cy="2221159"/>
          </a:xfrm>
          <a:prstGeom prst="rect">
            <a:avLst/>
          </a:prstGeom>
        </p:spPr>
      </p:pic>
    </p:spTree>
    <p:extLst>
      <p:ext uri="{BB962C8B-B14F-4D97-AF65-F5344CB8AC3E}">
        <p14:creationId xmlns:p14="http://schemas.microsoft.com/office/powerpoint/2010/main" val="421931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7" end="7"/>
                                            </p:txEl>
                                          </p:spTgt>
                                        </p:tgtEl>
                                        <p:attrNameLst>
                                          <p:attrName>style.visibility</p:attrName>
                                        </p:attrNameLst>
                                      </p:cBhvr>
                                      <p:to>
                                        <p:strVal val="visible"/>
                                      </p:to>
                                    </p:set>
                                    <p:animEffect transition="in" filter="fade">
                                      <p:cBhvr>
                                        <p:cTn id="3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Visualization</a:t>
            </a:r>
            <a:endParaRPr sz="4000" b="1" dirty="0">
              <a:solidFill>
                <a:srgbClr val="E46102"/>
              </a:solidFill>
            </a:endParaRPr>
          </a:p>
        </p:txBody>
      </p:sp>
      <p:sp>
        <p:nvSpPr>
          <p:cNvPr id="96" name="Google Shape;96;p14"/>
          <p:cNvSpPr txBox="1"/>
          <p:nvPr/>
        </p:nvSpPr>
        <p:spPr>
          <a:xfrm>
            <a:off x="543241" y="1137531"/>
            <a:ext cx="6750494" cy="5104427"/>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Input : lot of complex and unlabeled data, </a:t>
            </a:r>
          </a:p>
          <a:p>
            <a:pPr marL="444498" indent="-342900">
              <a:buSzPts val="2400"/>
              <a:buFont typeface="Arial" panose="020B0604020202020204" pitchFamily="34" charset="0"/>
              <a:buChar char="•"/>
            </a:pPr>
            <a:r>
              <a:rPr lang="en-US" dirty="0"/>
              <a:t>Output : 2D or 3D representation of your data, easily plottable</a:t>
            </a:r>
          </a:p>
          <a:p>
            <a:pPr marL="444498" indent="-342900">
              <a:buSzPts val="2400"/>
              <a:buFont typeface="Arial" panose="020B0604020202020204" pitchFamily="34" charset="0"/>
              <a:buChar char="•"/>
            </a:pPr>
            <a:r>
              <a:rPr lang="en-US" dirty="0"/>
              <a:t>Keep separate clusters in the input space from overlapping in the visualization</a:t>
            </a:r>
          </a:p>
          <a:p>
            <a:pPr marL="444498" indent="-342900">
              <a:buSzPts val="2400"/>
              <a:buFont typeface="Arial" panose="020B0604020202020204" pitchFamily="34" charset="0"/>
              <a:buChar char="•"/>
            </a:pPr>
            <a:r>
              <a:rPr lang="en-US" dirty="0"/>
              <a:t>Related Concept</a:t>
            </a:r>
          </a:p>
          <a:p>
            <a:pPr marL="1054083" lvl="1" indent="-342900">
              <a:buSzPts val="2400"/>
              <a:buFont typeface="Arial" panose="020B0604020202020204" pitchFamily="34" charset="0"/>
              <a:buChar char="•"/>
            </a:pPr>
            <a:r>
              <a:rPr lang="en-US" sz="2000" dirty="0"/>
              <a:t>A related task is dimensionality reduction</a:t>
            </a:r>
          </a:p>
          <a:p>
            <a:pPr marL="1054083" lvl="1" indent="-342900">
              <a:buSzPts val="2400"/>
              <a:buFont typeface="Arial" panose="020B0604020202020204" pitchFamily="34" charset="0"/>
              <a:buChar char="•"/>
            </a:pPr>
            <a:r>
              <a:rPr lang="en-US" sz="2000" dirty="0"/>
              <a:t>goal is to simplify the data without losing too much information.</a:t>
            </a:r>
            <a:endParaRPr dirty="0"/>
          </a:p>
        </p:txBody>
      </p:sp>
      <p:pic>
        <p:nvPicPr>
          <p:cNvPr id="4" name="Picture 3">
            <a:extLst>
              <a:ext uri="{FF2B5EF4-FFF2-40B4-BE49-F238E27FC236}">
                <a16:creationId xmlns:a16="http://schemas.microsoft.com/office/drawing/2014/main" id="{00C4B109-0119-4611-8225-5CE8859FD6BD}"/>
              </a:ext>
            </a:extLst>
          </p:cNvPr>
          <p:cNvPicPr>
            <a:picLocks noChangeAspect="1"/>
          </p:cNvPicPr>
          <p:nvPr/>
        </p:nvPicPr>
        <p:blipFill>
          <a:blip r:embed="rId3"/>
          <a:stretch>
            <a:fillRect/>
          </a:stretch>
        </p:blipFill>
        <p:spPr>
          <a:xfrm>
            <a:off x="7293734" y="1792463"/>
            <a:ext cx="4533601" cy="3064015"/>
          </a:xfrm>
          <a:prstGeom prst="rect">
            <a:avLst/>
          </a:prstGeom>
        </p:spPr>
      </p:pic>
    </p:spTree>
    <p:extLst>
      <p:ext uri="{BB962C8B-B14F-4D97-AF65-F5344CB8AC3E}">
        <p14:creationId xmlns:p14="http://schemas.microsoft.com/office/powerpoint/2010/main" val="27729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Association Rules</a:t>
            </a:r>
            <a:endParaRPr sz="4000" b="1" dirty="0">
              <a:solidFill>
                <a:srgbClr val="E46102"/>
              </a:solidFill>
            </a:endParaRPr>
          </a:p>
        </p:txBody>
      </p:sp>
      <p:sp>
        <p:nvSpPr>
          <p:cNvPr id="96" name="Google Shape;96;p14"/>
          <p:cNvSpPr txBox="1"/>
          <p:nvPr/>
        </p:nvSpPr>
        <p:spPr>
          <a:xfrm>
            <a:off x="543241" y="1137531"/>
            <a:ext cx="11277600" cy="5104427"/>
          </a:xfrm>
          <a:prstGeom prst="rect">
            <a:avLst/>
          </a:prstGeom>
          <a:noFill/>
          <a:ln>
            <a:noFill/>
          </a:ln>
        </p:spPr>
        <p:txBody>
          <a:bodyPr spcFirstLastPara="1" wrap="square" lIns="121900" tIns="121900" rIns="121900" bIns="121900" anchor="t" anchorCtr="0">
            <a:noAutofit/>
          </a:bodyPr>
          <a:lstStyle/>
          <a:p>
            <a:pPr marL="101598">
              <a:buSzPts val="2400"/>
            </a:pPr>
            <a:r>
              <a:rPr lang="en-US" dirty="0"/>
              <a:t>-  Dig into large amounts of data and discover interesting relations between</a:t>
            </a:r>
          </a:p>
          <a:p>
            <a:pPr marL="101598">
              <a:buSzPts val="2400"/>
            </a:pPr>
            <a:r>
              <a:rPr lang="en-US" dirty="0"/>
              <a:t>attributes.</a:t>
            </a:r>
          </a:p>
          <a:p>
            <a:pPr marL="101598">
              <a:buSzPts val="2400"/>
            </a:pPr>
            <a:endParaRPr lang="en-US" dirty="0"/>
          </a:p>
          <a:p>
            <a:pPr marL="444498" indent="-342900">
              <a:buSzPts val="2400"/>
              <a:buFontTx/>
              <a:buChar char="-"/>
            </a:pPr>
            <a:r>
              <a:rPr lang="en-US" dirty="0"/>
              <a:t>Example, suppose you own a supermarket</a:t>
            </a:r>
          </a:p>
          <a:p>
            <a:pPr marL="101598">
              <a:buSzPts val="2400"/>
            </a:pPr>
            <a:endParaRPr lang="en-US" dirty="0"/>
          </a:p>
          <a:p>
            <a:pPr marL="444498" indent="-342900">
              <a:buSzPts val="2400"/>
              <a:buFontTx/>
              <a:buChar char="-"/>
            </a:pPr>
            <a:r>
              <a:rPr lang="en-US" dirty="0"/>
              <a:t>Running an association rule on your sales logs may reveal that people who purchase barbecue sauce and potato chips also tend to buy steak. Thus, you may want to place these items close to each other.</a:t>
            </a:r>
            <a:endParaRPr dirty="0"/>
          </a:p>
        </p:txBody>
      </p:sp>
    </p:spTree>
    <p:extLst>
      <p:ext uri="{BB962C8B-B14F-4D97-AF65-F5344CB8AC3E}">
        <p14:creationId xmlns:p14="http://schemas.microsoft.com/office/powerpoint/2010/main" val="28586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030" name="Picture 6" descr="Hot Toys Black Widow | marvelousRoland | Flickr">
            <a:extLst>
              <a:ext uri="{FF2B5EF4-FFF2-40B4-BE49-F238E27FC236}">
                <a16:creationId xmlns:a16="http://schemas.microsoft.com/office/drawing/2014/main" id="{31840E33-3C38-4702-A858-9D9674C3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295" y="3091614"/>
            <a:ext cx="988937" cy="1320282"/>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 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Algorithms can deal with partially labeled training data</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Google Photos</a:t>
            </a:r>
          </a:p>
          <a:p>
            <a:pPr marL="1219170" lvl="1" indent="-507987">
              <a:buSzPct val="100000"/>
              <a:buFont typeface="Arial" panose="020B0604020202020204" pitchFamily="34" charset="0"/>
              <a:buChar char="•"/>
            </a:pPr>
            <a:r>
              <a:rPr lang="en-US" sz="2000" dirty="0"/>
              <a:t>automatically recognizes person A, B   </a:t>
            </a:r>
          </a:p>
          <a:p>
            <a:pPr marL="1219170" lvl="1" indent="-507987">
              <a:buSzPct val="100000"/>
              <a:buFont typeface="Arial" panose="020B0604020202020204" pitchFamily="34" charset="0"/>
              <a:buChar char="•"/>
            </a:pPr>
            <a:r>
              <a:rPr lang="en-US" sz="2000" dirty="0"/>
              <a:t>1 label per person. </a:t>
            </a:r>
          </a:p>
          <a:p>
            <a:pPr marL="1219170" lvl="1" indent="-507987">
              <a:buSzPct val="100000"/>
              <a:buFont typeface="Arial" panose="020B0604020202020204" pitchFamily="34" charset="0"/>
              <a:buChar char="•"/>
            </a:pPr>
            <a:r>
              <a:rPr lang="en-US" sz="2000" dirty="0"/>
              <a:t>It will name everyone in every photo</a:t>
            </a:r>
          </a:p>
          <a:p>
            <a:pPr marL="1219170" lvl="1" indent="-507987">
              <a:buSzPct val="100000"/>
              <a:buFont typeface="Arial" panose="020B0604020202020204" pitchFamily="34" charset="0"/>
              <a:buChar char="•"/>
            </a:pPr>
            <a:r>
              <a:rPr lang="en-US" sz="2000" dirty="0"/>
              <a:t>useful for searching photos</a:t>
            </a:r>
          </a:p>
          <a:p>
            <a:pPr marL="101598">
              <a:buSzPct val="100000"/>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E37BE1D9-648A-494A-B0F8-5FB177C1FA5C}"/>
              </a:ext>
            </a:extLst>
          </p:cNvPr>
          <p:cNvPicPr>
            <a:picLocks noChangeAspect="1"/>
          </p:cNvPicPr>
          <p:nvPr/>
        </p:nvPicPr>
        <p:blipFill>
          <a:blip r:embed="rId4"/>
          <a:stretch>
            <a:fillRect/>
          </a:stretch>
        </p:blipFill>
        <p:spPr>
          <a:xfrm>
            <a:off x="1214798" y="3954484"/>
            <a:ext cx="3764606" cy="1806097"/>
          </a:xfrm>
          <a:prstGeom prst="rect">
            <a:avLst/>
          </a:prstGeom>
        </p:spPr>
      </p:pic>
      <p:sp>
        <p:nvSpPr>
          <p:cNvPr id="8" name="Callout: Line 7">
            <a:extLst>
              <a:ext uri="{FF2B5EF4-FFF2-40B4-BE49-F238E27FC236}">
                <a16:creationId xmlns:a16="http://schemas.microsoft.com/office/drawing/2014/main" id="{581400BE-A114-426B-8E25-3F83388A0FD3}"/>
              </a:ext>
            </a:extLst>
          </p:cNvPr>
          <p:cNvSpPr/>
          <p:nvPr/>
        </p:nvSpPr>
        <p:spPr>
          <a:xfrm>
            <a:off x="6992470" y="1799462"/>
            <a:ext cx="2767650" cy="782373"/>
          </a:xfrm>
          <a:prstGeom prst="borderCallout1">
            <a:avLst>
              <a:gd name="adj1" fmla="val 50089"/>
              <a:gd name="adj2" fmla="val 97"/>
              <a:gd name="adj3" fmla="val 69913"/>
              <a:gd name="adj4" fmla="val -33423"/>
            </a:avLst>
          </a:prstGeom>
          <a:solidFill>
            <a:schemeClr val="accent1">
              <a:lumMod val="40000"/>
              <a:lumOff val="60000"/>
            </a:schemeClr>
          </a:solid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This is the unsupervised part of the algorithm</a:t>
            </a:r>
          </a:p>
        </p:txBody>
      </p:sp>
      <p:pic>
        <p:nvPicPr>
          <p:cNvPr id="1026" name="Picture 2" descr="Scarlett Johansson quotes | Quotes of famous people">
            <a:extLst>
              <a:ext uri="{FF2B5EF4-FFF2-40B4-BE49-F238E27FC236}">
                <a16:creationId xmlns:a16="http://schemas.microsoft.com/office/drawing/2014/main" id="{C7B4B03E-A633-4F6E-B6D6-546EF6D54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470" y="3057761"/>
            <a:ext cx="1039651" cy="1387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Scarlett Johansson SDCC 2013 by Gage Skidmore 2.jpg - Wikimedia Commons">
            <a:extLst>
              <a:ext uri="{FF2B5EF4-FFF2-40B4-BE49-F238E27FC236}">
                <a16:creationId xmlns:a16="http://schemas.microsoft.com/office/drawing/2014/main" id="{84B20E87-B3E2-43C7-9715-E16D4F758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6979" y="4103160"/>
            <a:ext cx="1039652" cy="13336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HD The avengers Scarlett Johansson facebook cover | Flickr">
            <a:extLst>
              <a:ext uri="{FF2B5EF4-FFF2-40B4-BE49-F238E27FC236}">
                <a16:creationId xmlns:a16="http://schemas.microsoft.com/office/drawing/2014/main" id="{62763B52-1A1F-4104-9E16-A444D375B9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550" r="20877"/>
          <a:stretch/>
        </p:blipFill>
        <p:spPr bwMode="auto">
          <a:xfrm>
            <a:off x="8751673" y="4103160"/>
            <a:ext cx="149633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0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Semi-supervised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Most of them are combinations of unsupervised and supervised algorithms</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Deep Belief Networks (DBNs) </a:t>
            </a:r>
          </a:p>
          <a:p>
            <a:pPr marL="1219170" lvl="1" indent="-507987">
              <a:buSzPct val="100000"/>
              <a:buFont typeface="Arial" panose="020B0604020202020204" pitchFamily="34" charset="0"/>
              <a:buChar char="•"/>
            </a:pPr>
            <a:r>
              <a:rPr lang="en-US" sz="2000" dirty="0"/>
              <a:t>Unsupervised components: Restricted Boltzmann Machines (RBMs) stacked on top of one another. </a:t>
            </a:r>
          </a:p>
          <a:p>
            <a:pPr marL="1219170" lvl="1" indent="-507987">
              <a:buSzPct val="100000"/>
              <a:buFont typeface="Arial" panose="020B0604020202020204" pitchFamily="34" charset="0"/>
              <a:buChar char="•"/>
            </a:pPr>
            <a:r>
              <a:rPr lang="en-US" sz="2000" dirty="0"/>
              <a:t>RBMs are trained sequentially in an unsupervised manner</a:t>
            </a:r>
          </a:p>
          <a:p>
            <a:pPr marL="1219170" lvl="1" indent="-507987">
              <a:buSzPct val="100000"/>
              <a:buFont typeface="Arial" panose="020B0604020202020204" pitchFamily="34" charset="0"/>
              <a:buChar char="•"/>
            </a:pPr>
            <a:r>
              <a:rPr lang="en-US" sz="2000" dirty="0"/>
              <a:t>Whole system is then fine-tuned using supervised learning techniques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endParaRPr sz="2000" dirty="0"/>
          </a:p>
        </p:txBody>
      </p:sp>
    </p:spTree>
    <p:extLst>
      <p:ext uri="{BB962C8B-B14F-4D97-AF65-F5344CB8AC3E}">
        <p14:creationId xmlns:p14="http://schemas.microsoft.com/office/powerpoint/2010/main" val="389104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animEffect transition="in" filter="fade">
                                      <p:cBhvr>
                                        <p:cTn id="2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Reinforcement Learning</a:t>
            </a:r>
            <a:endParaRPr sz="4000" b="1" dirty="0">
              <a:solidFill>
                <a:srgbClr val="E46102"/>
              </a:solidFill>
            </a:endParaRPr>
          </a:p>
        </p:txBody>
      </p:sp>
      <p:sp>
        <p:nvSpPr>
          <p:cNvPr id="96" name="Google Shape;96;p14"/>
          <p:cNvSpPr txBox="1"/>
          <p:nvPr/>
        </p:nvSpPr>
        <p:spPr>
          <a:xfrm>
            <a:off x="521776" y="1137531"/>
            <a:ext cx="11277600" cy="5356175"/>
          </a:xfrm>
          <a:prstGeom prst="rect">
            <a:avLst/>
          </a:prstGeom>
          <a:noFill/>
          <a:ln>
            <a:noFill/>
          </a:ln>
        </p:spPr>
        <p:txBody>
          <a:bodyPr spcFirstLastPara="1" wrap="square" lIns="121900" tIns="121900" rIns="121900" bIns="121900" anchor="t" anchorCtr="0">
            <a:noAutofit/>
          </a:bodyPr>
          <a:lstStyle/>
          <a:p>
            <a:pPr marL="609585" indent="-507987">
              <a:buSzPts val="2400"/>
              <a:buFont typeface="Arial" panose="020B0604020202020204" pitchFamily="34" charset="0"/>
              <a:buChar char="•"/>
            </a:pPr>
            <a:r>
              <a:rPr lang="en-US" sz="2000" dirty="0"/>
              <a:t>Agent : the learning system</a:t>
            </a:r>
          </a:p>
          <a:p>
            <a:pPr marL="609585" indent="-507987">
              <a:buSzPts val="2400"/>
              <a:buFont typeface="Arial" panose="020B0604020202020204" pitchFamily="34" charset="0"/>
              <a:buChar char="•"/>
            </a:pPr>
            <a:r>
              <a:rPr lang="en-US" sz="2000" dirty="0"/>
              <a:t>Observe the environment</a:t>
            </a:r>
          </a:p>
          <a:p>
            <a:pPr marL="609585" indent="-507987">
              <a:buSzPts val="2400"/>
              <a:buFont typeface="Arial" panose="020B0604020202020204" pitchFamily="34" charset="0"/>
              <a:buChar char="•"/>
            </a:pPr>
            <a:r>
              <a:rPr lang="en-US" sz="2000" dirty="0"/>
              <a:t>Select and perform actions</a:t>
            </a:r>
          </a:p>
          <a:p>
            <a:pPr marL="609585" indent="-507987">
              <a:buSzPts val="2400"/>
              <a:buFont typeface="Arial" panose="020B0604020202020204" pitchFamily="34" charset="0"/>
              <a:buChar char="•"/>
            </a:pPr>
            <a:r>
              <a:rPr lang="en-US" sz="2000" dirty="0"/>
              <a:t>Rewarded or Penalized</a:t>
            </a:r>
          </a:p>
          <a:p>
            <a:pPr marL="609585" indent="-507987">
              <a:buSzPts val="2400"/>
              <a:buFont typeface="Arial" panose="020B0604020202020204" pitchFamily="34" charset="0"/>
              <a:buChar char="•"/>
            </a:pPr>
            <a:r>
              <a:rPr lang="en-US" sz="2000" dirty="0"/>
              <a:t>Self-learning, called policy, </a:t>
            </a:r>
          </a:p>
          <a:p>
            <a:pPr marL="1219170" lvl="1" indent="-507987">
              <a:buSzPts val="2400"/>
              <a:buFont typeface="Arial" panose="020B0604020202020204" pitchFamily="34" charset="0"/>
              <a:buChar char="•"/>
            </a:pPr>
            <a:r>
              <a:rPr lang="en-US" sz="2000" dirty="0"/>
              <a:t>Goal: to get the most reward over time</a:t>
            </a:r>
          </a:p>
          <a:p>
            <a:pPr marL="711183" lvl="1">
              <a:buSzPts val="2400"/>
            </a:pPr>
            <a:endParaRPr lang="en-US" sz="2000" dirty="0"/>
          </a:p>
          <a:p>
            <a:pPr marL="101598">
              <a:buSzPts val="2400"/>
            </a:pPr>
            <a:endParaRPr lang="en-US" sz="2000" dirty="0">
              <a:solidFill>
                <a:srgbClr val="000000"/>
              </a:solidFill>
            </a:endParaRPr>
          </a:p>
          <a:p>
            <a:pPr marL="101598">
              <a:buSzPts val="2400"/>
            </a:pPr>
            <a:r>
              <a:rPr lang="en-US" sz="2000" b="1" dirty="0">
                <a:solidFill>
                  <a:srgbClr val="E46102"/>
                </a:solidFill>
              </a:rPr>
              <a:t>Example- DeepMind’s AlphaGo program</a:t>
            </a:r>
          </a:p>
          <a:p>
            <a:pPr marL="101598">
              <a:buSzPts val="2400"/>
            </a:pPr>
            <a:endParaRPr lang="en-US" sz="2000" dirty="0">
              <a:solidFill>
                <a:srgbClr val="000000"/>
              </a:solidFill>
            </a:endParaRPr>
          </a:p>
          <a:p>
            <a:pPr marL="609585" indent="-507987">
              <a:buSzPts val="2400"/>
              <a:buFont typeface="Arial" panose="020B0604020202020204" pitchFamily="34" charset="0"/>
              <a:buChar char="•"/>
            </a:pPr>
            <a:r>
              <a:rPr lang="en-US" sz="2000" dirty="0">
                <a:solidFill>
                  <a:srgbClr val="000000"/>
                </a:solidFill>
              </a:rPr>
              <a:t>made headlines in May 2017</a:t>
            </a:r>
          </a:p>
          <a:p>
            <a:pPr marL="1219170" lvl="1" indent="-507987">
              <a:buSzPts val="2400"/>
              <a:buFont typeface="Arial" panose="020B0604020202020204" pitchFamily="34" charset="0"/>
              <a:buChar char="•"/>
            </a:pPr>
            <a:r>
              <a:rPr lang="en-US" sz="2000" dirty="0">
                <a:solidFill>
                  <a:srgbClr val="000000"/>
                </a:solidFill>
              </a:rPr>
              <a:t>beat Go world champion </a:t>
            </a:r>
            <a:r>
              <a:rPr lang="en-US" sz="2000" dirty="0" err="1">
                <a:solidFill>
                  <a:srgbClr val="000000"/>
                </a:solidFill>
              </a:rPr>
              <a:t>Ke</a:t>
            </a:r>
            <a:r>
              <a:rPr lang="en-US" sz="2000" dirty="0">
                <a:solidFill>
                  <a:srgbClr val="000000"/>
                </a:solidFill>
              </a:rPr>
              <a:t> </a:t>
            </a:r>
            <a:r>
              <a:rPr lang="en-US" sz="2000" dirty="0" err="1">
                <a:solidFill>
                  <a:srgbClr val="000000"/>
                </a:solidFill>
              </a:rPr>
              <a:t>Jie</a:t>
            </a:r>
            <a:endParaRPr lang="en-US" sz="2000" dirty="0">
              <a:solidFill>
                <a:srgbClr val="000000"/>
              </a:solidFill>
            </a:endParaRPr>
          </a:p>
          <a:p>
            <a:pPr marL="1219170" lvl="1" indent="-507987">
              <a:buSzPts val="2400"/>
              <a:buFont typeface="Arial" panose="020B0604020202020204" pitchFamily="34" charset="0"/>
              <a:buChar char="•"/>
            </a:pPr>
            <a:r>
              <a:rPr lang="en-US" sz="2000" dirty="0">
                <a:solidFill>
                  <a:srgbClr val="000000"/>
                </a:solidFill>
              </a:rPr>
              <a:t>Learned its winning policy </a:t>
            </a:r>
          </a:p>
          <a:p>
            <a:pPr marL="1828755" lvl="2" indent="-507987">
              <a:buSzPts val="2400"/>
              <a:buFont typeface="Arial" panose="020B0604020202020204" pitchFamily="34" charset="0"/>
              <a:buChar char="•"/>
            </a:pPr>
            <a:r>
              <a:rPr lang="en-US" sz="2000" dirty="0">
                <a:solidFill>
                  <a:srgbClr val="000000"/>
                </a:solidFill>
              </a:rPr>
              <a:t>by analyzing millions of games</a:t>
            </a:r>
          </a:p>
          <a:p>
            <a:pPr marL="1828755" lvl="2" indent="-507987">
              <a:buSzPts val="2400"/>
              <a:buFont typeface="Arial" panose="020B0604020202020204" pitchFamily="34" charset="0"/>
              <a:buChar char="•"/>
            </a:pPr>
            <a:r>
              <a:rPr lang="en-US" sz="2000" dirty="0">
                <a:solidFill>
                  <a:srgbClr val="000000"/>
                </a:solidFill>
              </a:rPr>
              <a:t>playing many games against itself</a:t>
            </a:r>
          </a:p>
        </p:txBody>
      </p:sp>
      <p:pic>
        <p:nvPicPr>
          <p:cNvPr id="3" name="Picture 2">
            <a:extLst>
              <a:ext uri="{FF2B5EF4-FFF2-40B4-BE49-F238E27FC236}">
                <a16:creationId xmlns:a16="http://schemas.microsoft.com/office/drawing/2014/main" id="{9EB69C9D-08F9-4407-858D-0BBDE58D98B2}"/>
              </a:ext>
            </a:extLst>
          </p:cNvPr>
          <p:cNvPicPr>
            <a:picLocks noChangeAspect="1"/>
          </p:cNvPicPr>
          <p:nvPr/>
        </p:nvPicPr>
        <p:blipFill>
          <a:blip r:embed="rId3"/>
          <a:stretch>
            <a:fillRect/>
          </a:stretch>
        </p:blipFill>
        <p:spPr>
          <a:xfrm>
            <a:off x="7715554" y="1326183"/>
            <a:ext cx="3745555" cy="2617697"/>
          </a:xfrm>
          <a:prstGeom prst="rect">
            <a:avLst/>
          </a:prstGeom>
        </p:spPr>
      </p:pic>
      <p:pic>
        <p:nvPicPr>
          <p:cNvPr id="2050" name="Picture 2" descr="How is China reacting to AlphaGo's battle with Ke Jie? | by All Tech Asia |  Medium">
            <a:extLst>
              <a:ext uri="{FF2B5EF4-FFF2-40B4-BE49-F238E27FC236}">
                <a16:creationId xmlns:a16="http://schemas.microsoft.com/office/drawing/2014/main" id="{098A30F6-9FE1-40C8-88FF-7F703D39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643" y="4132531"/>
            <a:ext cx="3867736" cy="216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5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1" end="1"/>
                                            </p:txEl>
                                          </p:spTgt>
                                        </p:tgtEl>
                                        <p:attrNameLst>
                                          <p:attrName>style.visibility</p:attrName>
                                        </p:attrNameLst>
                                      </p:cBhvr>
                                      <p:to>
                                        <p:strVal val="visible"/>
                                      </p:to>
                                    </p:set>
                                    <p:animEffect transition="in" filter="fade">
                                      <p:cBhvr>
                                        <p:cTn id="16" dur="1000"/>
                                        <p:tgtEl>
                                          <p:spTgt spid="9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2" end="2"/>
                                            </p:txEl>
                                          </p:spTgt>
                                        </p:tgtEl>
                                        <p:attrNameLst>
                                          <p:attrName>style.visibility</p:attrName>
                                        </p:attrNameLst>
                                      </p:cBhvr>
                                      <p:to>
                                        <p:strVal val="visible"/>
                                      </p:to>
                                    </p:set>
                                    <p:animEffect transition="in" filter="fade">
                                      <p:cBhvr>
                                        <p:cTn id="21" dur="1000"/>
                                        <p:tgtEl>
                                          <p:spTgt spid="9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3" end="3"/>
                                            </p:txEl>
                                          </p:spTgt>
                                        </p:tgtEl>
                                        <p:attrNameLst>
                                          <p:attrName>style.visibility</p:attrName>
                                        </p:attrNameLst>
                                      </p:cBhvr>
                                      <p:to>
                                        <p:strVal val="visible"/>
                                      </p:to>
                                    </p:set>
                                    <p:animEffect transition="in" filter="fade">
                                      <p:cBhvr>
                                        <p:cTn id="26" dur="1000"/>
                                        <p:tgtEl>
                                          <p:spTgt spid="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6">
                                            <p:txEl>
                                              <p:pRg st="4" end="4"/>
                                            </p:txEl>
                                          </p:spTgt>
                                        </p:tgtEl>
                                        <p:attrNameLst>
                                          <p:attrName>style.visibility</p:attrName>
                                        </p:attrNameLst>
                                      </p:cBhvr>
                                      <p:to>
                                        <p:strVal val="visible"/>
                                      </p:to>
                                    </p:set>
                                    <p:animEffect transition="in" filter="fade">
                                      <p:cBhvr>
                                        <p:cTn id="31" dur="1000"/>
                                        <p:tgtEl>
                                          <p:spTgt spid="9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xEl>
                                              <p:pRg st="5" end="5"/>
                                            </p:txEl>
                                          </p:spTgt>
                                        </p:tgtEl>
                                        <p:attrNameLst>
                                          <p:attrName>style.visibility</p:attrName>
                                        </p:attrNameLst>
                                      </p:cBhvr>
                                      <p:to>
                                        <p:strVal val="visible"/>
                                      </p:to>
                                    </p:set>
                                    <p:animEffect transition="in" filter="fade">
                                      <p:cBhvr>
                                        <p:cTn id="36" dur="1000"/>
                                        <p:tgtEl>
                                          <p:spTgt spid="9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6">
                                            <p:txEl>
                                              <p:pRg st="8" end="8"/>
                                            </p:txEl>
                                          </p:spTgt>
                                        </p:tgtEl>
                                        <p:attrNameLst>
                                          <p:attrName>style.visibility</p:attrName>
                                        </p:attrNameLst>
                                      </p:cBhvr>
                                      <p:to>
                                        <p:strVal val="visible"/>
                                      </p:to>
                                    </p:set>
                                    <p:animEffect transition="in" filter="fade">
                                      <p:cBhvr>
                                        <p:cTn id="41" dur="1000"/>
                                        <p:tgtEl>
                                          <p:spTgt spid="96">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6">
                                            <p:txEl>
                                              <p:pRg st="10" end="10"/>
                                            </p:txEl>
                                          </p:spTgt>
                                        </p:tgtEl>
                                        <p:attrNameLst>
                                          <p:attrName>style.visibility</p:attrName>
                                        </p:attrNameLst>
                                      </p:cBhvr>
                                      <p:to>
                                        <p:strVal val="visible"/>
                                      </p:to>
                                    </p:set>
                                    <p:animEffect transition="in" filter="fade">
                                      <p:cBhvr>
                                        <p:cTn id="50" dur="1000"/>
                                        <p:tgtEl>
                                          <p:spTgt spid="96">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
                                            <p:txEl>
                                              <p:pRg st="11" end="11"/>
                                            </p:txEl>
                                          </p:spTgt>
                                        </p:tgtEl>
                                        <p:attrNameLst>
                                          <p:attrName>style.visibility</p:attrName>
                                        </p:attrNameLst>
                                      </p:cBhvr>
                                      <p:to>
                                        <p:strVal val="visible"/>
                                      </p:to>
                                    </p:set>
                                    <p:animEffect transition="in" filter="fade">
                                      <p:cBhvr>
                                        <p:cTn id="55" dur="1000"/>
                                        <p:tgtEl>
                                          <p:spTgt spid="96">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
                                            <p:txEl>
                                              <p:pRg st="12" end="12"/>
                                            </p:txEl>
                                          </p:spTgt>
                                        </p:tgtEl>
                                        <p:attrNameLst>
                                          <p:attrName>style.visibility</p:attrName>
                                        </p:attrNameLst>
                                      </p:cBhvr>
                                      <p:to>
                                        <p:strVal val="visible"/>
                                      </p:to>
                                    </p:set>
                                    <p:animEffect transition="in" filter="fade">
                                      <p:cBhvr>
                                        <p:cTn id="60" dur="1000"/>
                                        <p:tgtEl>
                                          <p:spTgt spid="96">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
                                            <p:txEl>
                                              <p:pRg st="13" end="13"/>
                                            </p:txEl>
                                          </p:spTgt>
                                        </p:tgtEl>
                                        <p:attrNameLst>
                                          <p:attrName>style.visibility</p:attrName>
                                        </p:attrNameLst>
                                      </p:cBhvr>
                                      <p:to>
                                        <p:strVal val="visible"/>
                                      </p:to>
                                    </p:set>
                                    <p:animEffect transition="in" filter="fade">
                                      <p:cBhvr>
                                        <p:cTn id="65" dur="1000"/>
                                        <p:tgtEl>
                                          <p:spTgt spid="96">
                                            <p:txEl>
                                              <p:pRg st="13" end="1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6">
                                            <p:txEl>
                                              <p:pRg st="14" end="14"/>
                                            </p:txEl>
                                          </p:spTgt>
                                        </p:tgtEl>
                                        <p:attrNameLst>
                                          <p:attrName>style.visibility</p:attrName>
                                        </p:attrNameLst>
                                      </p:cBhvr>
                                      <p:to>
                                        <p:strVal val="visible"/>
                                      </p:to>
                                    </p:set>
                                    <p:animEffect transition="in" filter="fade">
                                      <p:cBhvr>
                                        <p:cTn id="70" dur="1000"/>
                                        <p:tgtEl>
                                          <p:spTgt spid="9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Batch</a:t>
            </a:r>
            <a:r>
              <a:rPr lang="en-US" sz="2000" dirty="0"/>
              <a:t> learning</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System trained using all the available data</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Takes a lot of time and computing resources (CPU, memory space, disk space, disk I/O, network I/O, etc.)</a:t>
            </a:r>
          </a:p>
          <a:p>
            <a:pPr marL="1219170" lvl="1" indent="-507987">
              <a:buSzPct val="100000"/>
              <a:buFont typeface="Arial" panose="020B0604020202020204" pitchFamily="34" charset="0"/>
              <a:buChar char="•"/>
            </a:pPr>
            <a:r>
              <a:rPr lang="en-US" sz="2000" dirty="0"/>
              <a:t>$$$$</a:t>
            </a:r>
          </a:p>
          <a:p>
            <a:pPr marL="1219170" lvl="1" indent="-507987">
              <a:buSzPct val="100000"/>
              <a:buFont typeface="Arial" panose="020B0604020202020204" pitchFamily="34" charset="0"/>
              <a:buChar char="•"/>
            </a:pPr>
            <a:r>
              <a:rPr lang="en-US" sz="2000" dirty="0"/>
              <a:t>typically done offline.</a:t>
            </a:r>
          </a:p>
          <a:p>
            <a:pPr marL="1219170" lvl="1" indent="-507987">
              <a:buSzPct val="100000"/>
              <a:buFont typeface="Arial" panose="020B0604020202020204" pitchFamily="34" charset="0"/>
              <a:buChar char="•"/>
            </a:pPr>
            <a:r>
              <a:rPr lang="en-US" sz="2000" dirty="0"/>
              <a:t>System is trained -&gt; launched into production -&gt; runs without learning anymore</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For new learning (such as a new type of spam)</a:t>
            </a:r>
          </a:p>
          <a:p>
            <a:pPr marL="1219170" lvl="1" indent="-507987">
              <a:buSzPct val="100000"/>
              <a:buFont typeface="Arial" panose="020B0604020202020204" pitchFamily="34" charset="0"/>
              <a:buChar char="•"/>
            </a:pPr>
            <a:r>
              <a:rPr lang="en-US" sz="2000" dirty="0"/>
              <a:t>train a new version of system from scratch on the full dataset (old and new)</a:t>
            </a:r>
          </a:p>
          <a:p>
            <a:pPr marL="1219170" lvl="1" indent="-507987">
              <a:buSzPct val="100000"/>
              <a:buFont typeface="Arial" panose="020B0604020202020204" pitchFamily="34" charset="0"/>
              <a:buChar char="•"/>
            </a:pPr>
            <a:r>
              <a:rPr lang="en-US" sz="2000" dirty="0"/>
              <a:t>replace system with new one</a:t>
            </a:r>
          </a:p>
          <a:p>
            <a:pPr marL="1219170" lvl="1" indent="-507987">
              <a:buSzPct val="100000"/>
              <a:buFont typeface="Arial" panose="020B0604020202020204" pitchFamily="34" charset="0"/>
              <a:buChar char="•"/>
            </a:pPr>
            <a:r>
              <a:rPr lang="en-US" sz="2000" dirty="0"/>
              <a:t>Examples… ?</a:t>
            </a:r>
          </a:p>
          <a:p>
            <a:pPr marL="1219170" lvl="1" indent="-507987">
              <a:buSzPct val="100000"/>
              <a:buFont typeface="Arial" panose="020B0604020202020204" pitchFamily="34" charset="0"/>
              <a:buChar char="•"/>
            </a:pPr>
            <a:r>
              <a:rPr lang="en-US" sz="2000" dirty="0"/>
              <a:t>If your system needs to adapt to rapidly changing data (e.g., to pre‐ </a:t>
            </a:r>
            <a:r>
              <a:rPr lang="en-US" sz="2000" dirty="0" err="1"/>
              <a:t>dict</a:t>
            </a:r>
            <a:r>
              <a:rPr lang="en-US" sz="2000" dirty="0"/>
              <a:t> stock prices), then you need a more reactive solution</a:t>
            </a:r>
            <a:endParaRPr lang="en-US" sz="2800" dirty="0"/>
          </a:p>
        </p:txBody>
      </p:sp>
    </p:spTree>
    <p:extLst>
      <p:ext uri="{BB962C8B-B14F-4D97-AF65-F5344CB8AC3E}">
        <p14:creationId xmlns:p14="http://schemas.microsoft.com/office/powerpoint/2010/main" val="163867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39333"/>
            <a:ext cx="11277600" cy="5111408"/>
          </a:xfrm>
          <a:prstGeom prst="rect">
            <a:avLst/>
          </a:prstGeom>
          <a:noFill/>
          <a:ln>
            <a:noFill/>
          </a:ln>
        </p:spPr>
        <p:txBody>
          <a:bodyPr spcFirstLastPara="1" wrap="square" lIns="121900" tIns="121900" rIns="121900" bIns="121900" anchor="t" anchorCtr="0">
            <a:noAutofit/>
          </a:bodyPr>
          <a:lstStyle/>
          <a:p>
            <a:pPr marL="101598">
              <a:buSzPct val="100000"/>
            </a:pPr>
            <a:r>
              <a:rPr lang="en-US" sz="2000" b="1" dirty="0"/>
              <a:t>Online learning</a:t>
            </a:r>
          </a:p>
          <a:p>
            <a:pPr marL="101598">
              <a:buSzPct val="100000"/>
            </a:pPr>
            <a:endParaRPr lang="en-US" sz="2000" b="1" dirty="0"/>
          </a:p>
          <a:p>
            <a:pPr marL="609585" indent="-507987">
              <a:buSzPct val="100000"/>
              <a:buFont typeface="Arial" panose="020B0604020202020204" pitchFamily="34" charset="0"/>
              <a:buChar char="•"/>
            </a:pPr>
            <a:r>
              <a:rPr lang="en-US" sz="2000" dirty="0"/>
              <a:t>Train system incrementally – feed data instances sequentially (individually or by small groups called mini-batches)</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Learning is on-the-fly</a:t>
            </a:r>
          </a:p>
          <a:p>
            <a:pPr marL="387348" indent="-28575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Great for systems that receive data as a continuous flow</a:t>
            </a:r>
          </a:p>
          <a:p>
            <a:pPr marL="711183" lvl="1">
              <a:buSzPct val="100000"/>
            </a:pPr>
            <a:r>
              <a:rPr lang="en-US" sz="2000" dirty="0"/>
              <a:t>and need to adapt to change rapidly or autonomously</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Example - ?</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Good option limited computing resources – once learning done, instances not needed</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Used to train systems on huge datasets that cannot fit in one machine’s main memory</a:t>
            </a:r>
          </a:p>
        </p:txBody>
      </p:sp>
      <p:pic>
        <p:nvPicPr>
          <p:cNvPr id="2" name="Picture 1">
            <a:extLst>
              <a:ext uri="{FF2B5EF4-FFF2-40B4-BE49-F238E27FC236}">
                <a16:creationId xmlns:a16="http://schemas.microsoft.com/office/drawing/2014/main" id="{E2B5FFA4-1B69-429B-A147-B845E9FDAE54}"/>
              </a:ext>
            </a:extLst>
          </p:cNvPr>
          <p:cNvPicPr>
            <a:picLocks noChangeAspect="1"/>
          </p:cNvPicPr>
          <p:nvPr/>
        </p:nvPicPr>
        <p:blipFill rotWithShape="1">
          <a:blip r:embed="rId3"/>
          <a:srcRect l="7062" r="3697"/>
          <a:stretch/>
        </p:blipFill>
        <p:spPr>
          <a:xfrm>
            <a:off x="7827568" y="2546378"/>
            <a:ext cx="3974871" cy="1981614"/>
          </a:xfrm>
          <a:prstGeom prst="rect">
            <a:avLst/>
          </a:prstGeom>
          <a:ln>
            <a:solidFill>
              <a:schemeClr val="tx1"/>
            </a:solidFill>
          </a:ln>
        </p:spPr>
      </p:pic>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419261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9" end="9"/>
                                            </p:txEl>
                                          </p:spTgt>
                                        </p:tgtEl>
                                        <p:attrNameLst>
                                          <p:attrName>style.visibility</p:attrName>
                                        </p:attrNameLst>
                                      </p:cBhvr>
                                      <p:to>
                                        <p:strVal val="visible"/>
                                      </p:to>
                                    </p:set>
                                    <p:animEffect transition="in" filter="fade">
                                      <p:cBhvr>
                                        <p:cTn id="32" dur="1000"/>
                                        <p:tgtEl>
                                          <p:spTgt spid="9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11" end="11"/>
                                            </p:txEl>
                                          </p:spTgt>
                                        </p:tgtEl>
                                        <p:attrNameLst>
                                          <p:attrName>style.visibility</p:attrName>
                                        </p:attrNameLst>
                                      </p:cBhvr>
                                      <p:to>
                                        <p:strVal val="visible"/>
                                      </p:to>
                                    </p:set>
                                    <p:animEffect transition="in" filter="fade">
                                      <p:cBhvr>
                                        <p:cTn id="37" dur="1000"/>
                                        <p:tgtEl>
                                          <p:spTgt spid="9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3" end="13"/>
                                            </p:txEl>
                                          </p:spTgt>
                                        </p:tgtEl>
                                        <p:attrNameLst>
                                          <p:attrName>style.visibility</p:attrName>
                                        </p:attrNameLst>
                                      </p:cBhvr>
                                      <p:to>
                                        <p:strVal val="visible"/>
                                      </p:to>
                                    </p:set>
                                    <p:animEffect transition="in" filter="fade">
                                      <p:cBhvr>
                                        <p:cTn id="4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Batch and Online Learning</a:t>
            </a:r>
            <a:endParaRPr sz="4000" b="1" dirty="0">
              <a:solidFill>
                <a:srgbClr val="E46102"/>
              </a:solidFill>
            </a:endParaRPr>
          </a:p>
        </p:txBody>
      </p:sp>
      <p:sp>
        <p:nvSpPr>
          <p:cNvPr id="96" name="Google Shape;96;p14"/>
          <p:cNvSpPr txBox="1"/>
          <p:nvPr/>
        </p:nvSpPr>
        <p:spPr>
          <a:xfrm>
            <a:off x="457384" y="1129553"/>
            <a:ext cx="11277600" cy="5111408"/>
          </a:xfrm>
          <a:prstGeom prst="rect">
            <a:avLst/>
          </a:prstGeom>
          <a:noFill/>
          <a:ln>
            <a:noFill/>
          </a:ln>
        </p:spPr>
        <p:txBody>
          <a:bodyPr spcFirstLastPara="1" wrap="square" lIns="121900" tIns="121900" rIns="121900" bIns="121900" anchor="t" anchorCtr="0">
            <a:noAutofit/>
          </a:bodyPr>
          <a:lstStyle/>
          <a:p>
            <a:pPr marL="444498" indent="-342900">
              <a:buSzPct val="100000"/>
              <a:buFont typeface="Arial" panose="020B0604020202020204" pitchFamily="34" charset="0"/>
              <a:buChar char="•"/>
            </a:pPr>
            <a:r>
              <a:rPr lang="en-US" sz="2000" dirty="0"/>
              <a:t>Learning Rate – Speed at which system should adapt to changing data.</a:t>
            </a:r>
          </a:p>
          <a:p>
            <a:pPr marL="1219170" lvl="1" indent="-507987">
              <a:buSzPct val="100000"/>
              <a:buFont typeface="Arial" panose="020B0604020202020204" pitchFamily="34" charset="0"/>
              <a:buChar char="•"/>
            </a:pPr>
            <a:r>
              <a:rPr lang="en-US" sz="2000" dirty="0"/>
              <a:t>high learning rate – system adapts fast to new data </a:t>
            </a:r>
          </a:p>
          <a:p>
            <a:pPr marL="1828755" lvl="2" indent="-507987">
              <a:buSzPct val="100000"/>
              <a:buFont typeface="Arial" panose="020B0604020202020204" pitchFamily="34" charset="0"/>
              <a:buChar char="•"/>
            </a:pPr>
            <a:r>
              <a:rPr lang="en-US" sz="2000" dirty="0"/>
              <a:t>Forgets quickly too!!! </a:t>
            </a:r>
          </a:p>
          <a:p>
            <a:pPr marL="1219170" lvl="1" indent="-507987">
              <a:buSzPct val="100000"/>
              <a:buFont typeface="Arial" panose="020B0604020202020204" pitchFamily="34" charset="0"/>
              <a:buChar char="•"/>
            </a:pPr>
            <a:r>
              <a:rPr lang="en-US" sz="2000" dirty="0"/>
              <a:t>low learning rate – high system inertia, learn more slowly</a:t>
            </a:r>
          </a:p>
          <a:p>
            <a:pPr marL="1219170" lvl="1" indent="-507987">
              <a:buSzPct val="100000"/>
              <a:buFont typeface="Arial" panose="020B0604020202020204" pitchFamily="34" charset="0"/>
              <a:buChar char="•"/>
            </a:pPr>
            <a:r>
              <a:rPr lang="en-US" sz="2000" dirty="0"/>
              <a:t>but less sensitive to noise in the new data or to sequences of nonrepresentative data points (outliers).</a:t>
            </a:r>
          </a:p>
          <a:p>
            <a:pPr marL="1219170" lvl="1"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Constant monitoring is required to prevent learning from bad data.</a:t>
            </a:r>
          </a:p>
          <a:p>
            <a:pPr marL="101598">
              <a:buSzPct val="100000"/>
            </a:pPr>
            <a:endParaRPr lang="en-US" sz="2000" dirty="0"/>
          </a:p>
          <a:p>
            <a:pPr marL="609585" indent="-507987">
              <a:buSzPct val="100000"/>
              <a:buFont typeface="Arial" panose="020B0604020202020204" pitchFamily="34" charset="0"/>
              <a:buChar char="•"/>
            </a:pPr>
            <a:r>
              <a:rPr lang="en-US" sz="2000" dirty="0"/>
              <a:t>Adversarial learning – An ML technique that attempts to fool models by supplying deceptive input.</a:t>
            </a:r>
          </a:p>
          <a:p>
            <a:pPr marL="101598">
              <a:buSzPct val="100000"/>
            </a:pPr>
            <a:endParaRPr lang="en-US" sz="2000" dirty="0"/>
          </a:p>
          <a:p>
            <a:pPr marL="444498" indent="-342900">
              <a:buSzPct val="100000"/>
              <a:buFont typeface="Arial" panose="020B0604020202020204" pitchFamily="34" charset="0"/>
              <a:buChar char="•"/>
            </a:pPr>
            <a:r>
              <a:rPr lang="en-US" sz="2000" dirty="0"/>
              <a:t>Most common reason is to cause a malfunction in a machine learning model. [Wikipedia]</a:t>
            </a:r>
          </a:p>
          <a:p>
            <a:pPr marL="1054083" lvl="1" indent="-342900">
              <a:buSzPct val="100000"/>
              <a:buFont typeface="Arial" panose="020B0604020202020204" pitchFamily="34" charset="0"/>
              <a:buChar char="•"/>
            </a:pPr>
            <a:r>
              <a:rPr lang="en-US" sz="2000" dirty="0"/>
              <a:t>System performance will decline gradually</a:t>
            </a:r>
          </a:p>
          <a:p>
            <a:pPr marL="1054083" lvl="1" indent="-342900">
              <a:buSzPct val="100000"/>
              <a:buFont typeface="Arial" panose="020B0604020202020204" pitchFamily="34" charset="0"/>
              <a:buChar char="•"/>
            </a:pPr>
            <a:r>
              <a:rPr lang="en-US" sz="2000" dirty="0"/>
              <a:t>Worse in live systems</a:t>
            </a:r>
          </a:p>
          <a:p>
            <a:pPr marL="1054083" lvl="1" indent="-342900">
              <a:buSzPct val="100000"/>
              <a:buFont typeface="Arial" panose="020B0604020202020204" pitchFamily="34" charset="0"/>
              <a:buChar char="•"/>
            </a:pPr>
            <a:r>
              <a:rPr lang="en-US" sz="2000" dirty="0"/>
              <a:t>Example : Malfunctioning sensor on a robot</a:t>
            </a:r>
          </a:p>
        </p:txBody>
      </p:sp>
      <p:sp>
        <p:nvSpPr>
          <p:cNvPr id="7" name="Rectangle 6">
            <a:extLst>
              <a:ext uri="{FF2B5EF4-FFF2-40B4-BE49-F238E27FC236}">
                <a16:creationId xmlns:a16="http://schemas.microsoft.com/office/drawing/2014/main" id="{C0933107-1929-4352-A793-A354A376F16E}"/>
              </a:ext>
            </a:extLst>
          </p:cNvPr>
          <p:cNvSpPr/>
          <p:nvPr/>
        </p:nvSpPr>
        <p:spPr>
          <a:xfrm>
            <a:off x="9211524" y="6448498"/>
            <a:ext cx="1048645" cy="246221"/>
          </a:xfrm>
          <a:prstGeom prst="rect">
            <a:avLst/>
          </a:prstGeom>
        </p:spPr>
        <p:txBody>
          <a:bodyPr wrap="square">
            <a:spAutoFit/>
          </a:bodyPr>
          <a:lstStyle/>
          <a:p>
            <a:r>
              <a:rPr lang="en-US" sz="1000" dirty="0"/>
              <a:t>online learning</a:t>
            </a:r>
          </a:p>
        </p:txBody>
      </p:sp>
    </p:spTree>
    <p:extLst>
      <p:ext uri="{BB962C8B-B14F-4D97-AF65-F5344CB8AC3E}">
        <p14:creationId xmlns:p14="http://schemas.microsoft.com/office/powerpoint/2010/main" val="29058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6" end="6"/>
                                            </p:txEl>
                                          </p:spTgt>
                                        </p:tgtEl>
                                        <p:attrNameLst>
                                          <p:attrName>style.visibility</p:attrName>
                                        </p:attrNameLst>
                                      </p:cBhvr>
                                      <p:to>
                                        <p:strVal val="visible"/>
                                      </p:to>
                                    </p:set>
                                    <p:animEffect transition="in" filter="fade">
                                      <p:cBhvr>
                                        <p:cTn id="32" dur="1000"/>
                                        <p:tgtEl>
                                          <p:spTgt spid="9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8" end="8"/>
                                            </p:txEl>
                                          </p:spTgt>
                                        </p:tgtEl>
                                        <p:attrNameLst>
                                          <p:attrName>style.visibility</p:attrName>
                                        </p:attrNameLst>
                                      </p:cBhvr>
                                      <p:to>
                                        <p:strVal val="visible"/>
                                      </p:to>
                                    </p:set>
                                    <p:animEffect transition="in" filter="fade">
                                      <p:cBhvr>
                                        <p:cTn id="37" dur="1000"/>
                                        <p:tgtEl>
                                          <p:spTgt spid="9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0" end="10"/>
                                            </p:txEl>
                                          </p:spTgt>
                                        </p:tgtEl>
                                        <p:attrNameLst>
                                          <p:attrName>style.visibility</p:attrName>
                                        </p:attrNameLst>
                                      </p:cBhvr>
                                      <p:to>
                                        <p:strVal val="visible"/>
                                      </p:to>
                                    </p:set>
                                    <p:animEffect transition="in" filter="fade">
                                      <p:cBhvr>
                                        <p:cTn id="42" dur="1000"/>
                                        <p:tgtEl>
                                          <p:spTgt spid="9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1" end="11"/>
                                            </p:txEl>
                                          </p:spTgt>
                                        </p:tgtEl>
                                        <p:attrNameLst>
                                          <p:attrName>style.visibility</p:attrName>
                                        </p:attrNameLst>
                                      </p:cBhvr>
                                      <p:to>
                                        <p:strVal val="visible"/>
                                      </p:to>
                                    </p:set>
                                    <p:animEffect transition="in" filter="fade">
                                      <p:cBhvr>
                                        <p:cTn id="47" dur="1000"/>
                                        <p:tgtEl>
                                          <p:spTgt spid="96">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12" end="12"/>
                                            </p:txEl>
                                          </p:spTgt>
                                        </p:tgtEl>
                                        <p:attrNameLst>
                                          <p:attrName>style.visibility</p:attrName>
                                        </p:attrNameLst>
                                      </p:cBhvr>
                                      <p:to>
                                        <p:strVal val="visible"/>
                                      </p:to>
                                    </p:set>
                                    <p:animEffect transition="in" filter="fade">
                                      <p:cBhvr>
                                        <p:cTn id="52" dur="1000"/>
                                        <p:tgtEl>
                                          <p:spTgt spid="96">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3" end="13"/>
                                            </p:txEl>
                                          </p:spTgt>
                                        </p:tgtEl>
                                        <p:attrNameLst>
                                          <p:attrName>style.visibility</p:attrName>
                                        </p:attrNameLst>
                                      </p:cBhvr>
                                      <p:to>
                                        <p:strVal val="visible"/>
                                      </p:to>
                                    </p:set>
                                    <p:animEffect transition="in" filter="fade">
                                      <p:cBhvr>
                                        <p:cTn id="57"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717173" y="6969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b="1" dirty="0">
                <a:solidFill>
                  <a:srgbClr val="E46102"/>
                </a:solidFill>
              </a:rPr>
              <a:t>Course Information</a:t>
            </a:r>
          </a:p>
        </p:txBody>
      </p:sp>
      <p:sp>
        <p:nvSpPr>
          <p:cNvPr id="5" name="Google Shape;96;p14">
            <a:extLst>
              <a:ext uri="{FF2B5EF4-FFF2-40B4-BE49-F238E27FC236}">
                <a16:creationId xmlns:a16="http://schemas.microsoft.com/office/drawing/2014/main" id="{9AF559A4-0F1F-4BB7-9370-E97582222A3B}"/>
              </a:ext>
            </a:extLst>
          </p:cNvPr>
          <p:cNvSpPr txBox="1"/>
          <p:nvPr/>
        </p:nvSpPr>
        <p:spPr>
          <a:xfrm>
            <a:off x="591671" y="1749025"/>
            <a:ext cx="10668001" cy="4176000"/>
          </a:xfrm>
          <a:prstGeom prst="rect">
            <a:avLst/>
          </a:prstGeom>
          <a:noFill/>
          <a:ln>
            <a:noFill/>
          </a:ln>
        </p:spPr>
        <p:txBody>
          <a:bodyPr spcFirstLastPara="1" wrap="square" lIns="121900" tIns="121900" rIns="121900" bIns="121900" anchor="t" anchorCtr="0">
            <a:noAutofit/>
          </a:bodyPr>
          <a:lstStyle/>
          <a:p>
            <a:pPr marL="444498" indent="-342900">
              <a:buSzPts val="2400"/>
              <a:buFont typeface="Arial" panose="020B0604020202020204" pitchFamily="34" charset="0"/>
              <a:buChar char="•"/>
            </a:pPr>
            <a:r>
              <a:rPr lang="en-US" dirty="0"/>
              <a:t>GitHub link - </a:t>
            </a:r>
            <a:r>
              <a:rPr lang="en-US" dirty="0">
                <a:hlinkClick r:id="rId2"/>
              </a:rPr>
              <a:t>https://github.com/aiforsec/RIT-DSCI-633-FDS</a:t>
            </a:r>
            <a:endParaRPr lang="en-US" dirty="0"/>
          </a:p>
          <a:p>
            <a:pPr marL="444498" indent="-342900">
              <a:buSzPts val="2400"/>
              <a:buFont typeface="Arial" panose="020B0604020202020204" pitchFamily="34" charset="0"/>
              <a:buChar char="•"/>
            </a:pPr>
            <a:r>
              <a:rPr lang="en-US" dirty="0"/>
              <a:t>TA – </a:t>
            </a:r>
            <a:r>
              <a:rPr lang="en-US" dirty="0" err="1"/>
              <a:t>Rigved</a:t>
            </a:r>
            <a:r>
              <a:rPr lang="en-US" dirty="0"/>
              <a:t> </a:t>
            </a:r>
            <a:r>
              <a:rPr lang="en-US" dirty="0" err="1"/>
              <a:t>Rakshit</a:t>
            </a:r>
            <a:r>
              <a:rPr lang="en-US" dirty="0"/>
              <a:t>, GitHub- </a:t>
            </a:r>
            <a:r>
              <a:rPr lang="en-US" dirty="0" err="1"/>
              <a:t>rigved</a:t>
            </a:r>
            <a:endParaRPr lang="en-US" dirty="0"/>
          </a:p>
          <a:p>
            <a:pPr marL="444498" indent="-342900">
              <a:buSzPts val="2400"/>
              <a:buFont typeface="Arial" panose="020B0604020202020204" pitchFamily="34" charset="0"/>
              <a:buChar char="•"/>
            </a:pPr>
            <a:r>
              <a:rPr lang="en-US" dirty="0"/>
              <a:t>Assignment 2 will be assigned in next class</a:t>
            </a:r>
          </a:p>
          <a:p>
            <a:pPr marL="444498" indent="-342900">
              <a:buSzPts val="2400"/>
              <a:buFont typeface="Arial" panose="020B0604020202020204" pitchFamily="34" charset="0"/>
              <a:buChar char="•"/>
            </a:pPr>
            <a:r>
              <a:rPr lang="en-US" dirty="0"/>
              <a:t>Tools used in the Course Slide added</a:t>
            </a:r>
          </a:p>
          <a:p>
            <a:pPr marL="444498" indent="-342900">
              <a:buSzPts val="2400"/>
              <a:buFont typeface="Arial" panose="020B0604020202020204" pitchFamily="34" charset="0"/>
              <a:buChar char="•"/>
            </a:pPr>
            <a:endParaRPr lang="en-US" dirty="0"/>
          </a:p>
        </p:txBody>
      </p:sp>
    </p:spTree>
    <p:extLst>
      <p:ext uri="{BB962C8B-B14F-4D97-AF65-F5344CB8AC3E}">
        <p14:creationId xmlns:p14="http://schemas.microsoft.com/office/powerpoint/2010/main" val="13360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521776" y="1137532"/>
            <a:ext cx="11277600" cy="2949364"/>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dirty="0"/>
              <a:t>Instance-based: Learns by example</a:t>
            </a:r>
          </a:p>
          <a:p>
            <a:pPr marL="444498" indent="-342900">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Such as spam filter programmed to flag emails similar to known spam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Measure of similarity between two emails</a:t>
            </a:r>
          </a:p>
          <a:p>
            <a:pPr marL="1219170" lvl="1" indent="-507987">
              <a:buSzPct val="100000"/>
              <a:buFont typeface="Arial" panose="020B0604020202020204" pitchFamily="34" charset="0"/>
              <a:buChar char="•"/>
            </a:pPr>
            <a:endParaRPr lang="en-US" sz="2000" dirty="0"/>
          </a:p>
          <a:p>
            <a:pPr marL="1219170" lvl="1" indent="-507987">
              <a:buSzPct val="100000"/>
              <a:buFont typeface="Arial" panose="020B0604020202020204" pitchFamily="34" charset="0"/>
              <a:buChar char="•"/>
            </a:pPr>
            <a:r>
              <a:rPr lang="en-US" sz="2000" dirty="0"/>
              <a:t>A VERY basic similarity measure between two emails </a:t>
            </a:r>
          </a:p>
          <a:p>
            <a:pPr marL="1828755" lvl="2" indent="-507987">
              <a:buSzPct val="100000"/>
              <a:buFont typeface="Arial" panose="020B0604020202020204" pitchFamily="34" charset="0"/>
              <a:buChar char="•"/>
            </a:pPr>
            <a:r>
              <a:rPr lang="en-US" sz="2000" dirty="0"/>
              <a:t># common words</a:t>
            </a:r>
          </a:p>
        </p:txBody>
      </p:sp>
      <p:pic>
        <p:nvPicPr>
          <p:cNvPr id="2" name="Picture 1">
            <a:extLst>
              <a:ext uri="{FF2B5EF4-FFF2-40B4-BE49-F238E27FC236}">
                <a16:creationId xmlns:a16="http://schemas.microsoft.com/office/drawing/2014/main" id="{79B14D08-280F-44D6-9B07-792FD31AF788}"/>
              </a:ext>
            </a:extLst>
          </p:cNvPr>
          <p:cNvPicPr>
            <a:picLocks noChangeAspect="1"/>
          </p:cNvPicPr>
          <p:nvPr/>
        </p:nvPicPr>
        <p:blipFill>
          <a:blip r:embed="rId3"/>
          <a:stretch>
            <a:fillRect/>
          </a:stretch>
        </p:blipFill>
        <p:spPr>
          <a:xfrm>
            <a:off x="5919967" y="3820187"/>
            <a:ext cx="5297520" cy="2577868"/>
          </a:xfrm>
          <a:prstGeom prst="rect">
            <a:avLst/>
          </a:prstGeom>
        </p:spPr>
      </p:pic>
    </p:spTree>
    <p:extLst>
      <p:ext uri="{BB962C8B-B14F-4D97-AF65-F5344CB8AC3E}">
        <p14:creationId xmlns:p14="http://schemas.microsoft.com/office/powerpoint/2010/main" val="257404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954A584B-3390-44F7-9597-D9E5AA5F1072}"/>
              </a:ext>
            </a:extLst>
          </p:cNvPr>
          <p:cNvPicPr>
            <a:picLocks noChangeAspect="1"/>
          </p:cNvPicPr>
          <p:nvPr/>
        </p:nvPicPr>
        <p:blipFill>
          <a:blip r:embed="rId3"/>
          <a:stretch>
            <a:fillRect/>
          </a:stretch>
        </p:blipFill>
        <p:spPr>
          <a:xfrm>
            <a:off x="8317514" y="1721427"/>
            <a:ext cx="3612865" cy="1832239"/>
          </a:xfrm>
          <a:prstGeom prst="rect">
            <a:avLst/>
          </a:prstGeom>
        </p:spPr>
      </p:pic>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Instance- and Model-based Learning</a:t>
            </a:r>
            <a:endParaRPr sz="4000" b="1" dirty="0">
              <a:solidFill>
                <a:srgbClr val="E46102"/>
              </a:solidFill>
            </a:endParaRPr>
          </a:p>
        </p:txBody>
      </p:sp>
      <p:sp>
        <p:nvSpPr>
          <p:cNvPr id="96" name="Google Shape;96;p14"/>
          <p:cNvSpPr txBox="1"/>
          <p:nvPr/>
        </p:nvSpPr>
        <p:spPr>
          <a:xfrm>
            <a:off x="261621" y="1066326"/>
            <a:ext cx="11277600" cy="741009"/>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Model-based: generalize from a set of examples. Build a model of these examples, then use that model to make predictions.</a:t>
            </a:r>
          </a:p>
          <a:p>
            <a:pPr marL="101598">
              <a:buSzPct val="100000"/>
            </a:pPr>
            <a:endParaRPr lang="en-US" sz="2000" dirty="0"/>
          </a:p>
          <a:p>
            <a:pPr marL="609585" indent="-507987">
              <a:buSzPct val="100000"/>
              <a:buChar char="●"/>
            </a:pPr>
            <a:r>
              <a:rPr lang="en-US" sz="2000" dirty="0"/>
              <a:t>Example: Does money makes people happy?</a:t>
            </a:r>
          </a:p>
          <a:p>
            <a:pPr marL="1219170" lvl="1" indent="-507987">
              <a:buSzPct val="100000"/>
              <a:buChar char="●"/>
            </a:pPr>
            <a:r>
              <a:rPr lang="en-US" sz="2000" dirty="0"/>
              <a:t>Download </a:t>
            </a:r>
          </a:p>
          <a:p>
            <a:pPr marL="1828755" lvl="2" indent="-507987">
              <a:buSzPct val="100000"/>
              <a:buChar char="●"/>
            </a:pPr>
            <a:r>
              <a:rPr lang="en-US" sz="2000" dirty="0"/>
              <a:t>“Better Life Index” data from the OECD’s website </a:t>
            </a:r>
          </a:p>
          <a:p>
            <a:pPr marL="1828755" lvl="2" indent="-507987">
              <a:buSzPct val="100000"/>
              <a:buChar char="●"/>
            </a:pPr>
            <a:r>
              <a:rPr lang="en-US" sz="2000" dirty="0"/>
              <a:t>GDP per capita from the IMF’s website. </a:t>
            </a:r>
          </a:p>
          <a:p>
            <a:pPr marL="1219170" lvl="1" indent="-507987">
              <a:buSzPct val="100000"/>
              <a:buChar char="●"/>
            </a:pPr>
            <a:r>
              <a:rPr lang="en-US" sz="2000" dirty="0"/>
              <a:t>Plot the data for a few random countries</a:t>
            </a:r>
          </a:p>
          <a:p>
            <a:pPr marL="609585" indent="-507987">
              <a:buSzPct val="100000"/>
              <a:buChar char="●"/>
            </a:pPr>
            <a:endParaRPr lang="en-US" sz="2000" dirty="0"/>
          </a:p>
        </p:txBody>
      </p:sp>
      <p:pic>
        <p:nvPicPr>
          <p:cNvPr id="4" name="Picture 3">
            <a:extLst>
              <a:ext uri="{FF2B5EF4-FFF2-40B4-BE49-F238E27FC236}">
                <a16:creationId xmlns:a16="http://schemas.microsoft.com/office/drawing/2014/main" id="{60B38C88-E0BE-4C55-B635-E8A900C9B2ED}"/>
              </a:ext>
            </a:extLst>
          </p:cNvPr>
          <p:cNvPicPr>
            <a:picLocks noChangeAspect="1"/>
          </p:cNvPicPr>
          <p:nvPr/>
        </p:nvPicPr>
        <p:blipFill>
          <a:blip r:embed="rId4"/>
          <a:stretch>
            <a:fillRect/>
          </a:stretch>
        </p:blipFill>
        <p:spPr>
          <a:xfrm>
            <a:off x="856050" y="4380619"/>
            <a:ext cx="3240046" cy="1727273"/>
          </a:xfrm>
          <a:prstGeom prst="rect">
            <a:avLst/>
          </a:prstGeom>
        </p:spPr>
      </p:pic>
      <p:pic>
        <p:nvPicPr>
          <p:cNvPr id="5" name="Picture 4">
            <a:extLst>
              <a:ext uri="{FF2B5EF4-FFF2-40B4-BE49-F238E27FC236}">
                <a16:creationId xmlns:a16="http://schemas.microsoft.com/office/drawing/2014/main" id="{01344AFE-8459-4DB9-8E92-1A3336B39BC1}"/>
              </a:ext>
            </a:extLst>
          </p:cNvPr>
          <p:cNvPicPr>
            <a:picLocks noChangeAspect="1"/>
          </p:cNvPicPr>
          <p:nvPr/>
        </p:nvPicPr>
        <p:blipFill>
          <a:blip r:embed="rId5"/>
          <a:stretch>
            <a:fillRect/>
          </a:stretch>
        </p:blipFill>
        <p:spPr>
          <a:xfrm>
            <a:off x="4574608" y="4294183"/>
            <a:ext cx="3612865" cy="2004280"/>
          </a:xfrm>
          <a:prstGeom prst="rect">
            <a:avLst/>
          </a:prstGeom>
        </p:spPr>
      </p:pic>
      <p:sp>
        <p:nvSpPr>
          <p:cNvPr id="6" name="TextBox 5">
            <a:extLst>
              <a:ext uri="{FF2B5EF4-FFF2-40B4-BE49-F238E27FC236}">
                <a16:creationId xmlns:a16="http://schemas.microsoft.com/office/drawing/2014/main" id="{9F3F8E88-98A6-499B-ABE5-694F5B6D6A31}"/>
              </a:ext>
            </a:extLst>
          </p:cNvPr>
          <p:cNvSpPr txBox="1"/>
          <p:nvPr/>
        </p:nvSpPr>
        <p:spPr>
          <a:xfrm>
            <a:off x="8612890" y="5077650"/>
            <a:ext cx="3112145" cy="707886"/>
          </a:xfrm>
          <a:prstGeom prst="rect">
            <a:avLst/>
          </a:prstGeom>
          <a:solidFill>
            <a:srgbClr val="E46102"/>
          </a:solidFill>
        </p:spPr>
        <p:txBody>
          <a:bodyPr wrap="square" rtlCol="0" anchor="ctr">
            <a:spAutoFit/>
          </a:bodyPr>
          <a:lstStyle/>
          <a:p>
            <a:pPr algn="ctr"/>
            <a:r>
              <a:rPr lang="en-US" sz="2000" b="1" dirty="0"/>
              <a:t>Model Selection – Linear Model</a:t>
            </a:r>
          </a:p>
        </p:txBody>
      </p:sp>
    </p:spTree>
    <p:extLst>
      <p:ext uri="{BB962C8B-B14F-4D97-AF65-F5344CB8AC3E}">
        <p14:creationId xmlns:p14="http://schemas.microsoft.com/office/powerpoint/2010/main" val="374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fade">
                                      <p:cBhvr>
                                        <p:cTn id="11" dur="1000"/>
                                        <p:tgtEl>
                                          <p:spTgt spid="9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xEl>
                                              <p:pRg st="2" end="2"/>
                                            </p:txEl>
                                          </p:spTgt>
                                        </p:tgtEl>
                                        <p:attrNameLst>
                                          <p:attrName>style.visibility</p:attrName>
                                        </p:attrNameLst>
                                      </p:cBhvr>
                                      <p:to>
                                        <p:strVal val="visible"/>
                                      </p:to>
                                    </p:set>
                                    <p:animEffect transition="in" filter="fade">
                                      <p:cBhvr>
                                        <p:cTn id="16" dur="1000"/>
                                        <p:tgtEl>
                                          <p:spTgt spid="9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xEl>
                                              <p:pRg st="3" end="3"/>
                                            </p:txEl>
                                          </p:spTgt>
                                        </p:tgtEl>
                                        <p:attrNameLst>
                                          <p:attrName>style.visibility</p:attrName>
                                        </p:attrNameLst>
                                      </p:cBhvr>
                                      <p:to>
                                        <p:strVal val="visible"/>
                                      </p:to>
                                    </p:set>
                                    <p:animEffect transition="in" filter="fade">
                                      <p:cBhvr>
                                        <p:cTn id="21" dur="1000"/>
                                        <p:tgtEl>
                                          <p:spTgt spid="9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xEl>
                                              <p:pRg st="4" end="4"/>
                                            </p:txEl>
                                          </p:spTgt>
                                        </p:tgtEl>
                                        <p:attrNameLst>
                                          <p:attrName>style.visibility</p:attrName>
                                        </p:attrNameLst>
                                      </p:cBhvr>
                                      <p:to>
                                        <p:strVal val="visible"/>
                                      </p:to>
                                    </p:set>
                                    <p:animEffect transition="in" filter="fade">
                                      <p:cBhvr>
                                        <p:cTn id="26" dur="1000"/>
                                        <p:tgtEl>
                                          <p:spTgt spid="96">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
                                            <p:txEl>
                                              <p:pRg st="5" end="5"/>
                                            </p:txEl>
                                          </p:spTgt>
                                        </p:tgtEl>
                                        <p:attrNameLst>
                                          <p:attrName>style.visibility</p:attrName>
                                        </p:attrNameLst>
                                      </p:cBhvr>
                                      <p:to>
                                        <p:strVal val="visible"/>
                                      </p:to>
                                    </p:set>
                                    <p:animEffect transition="in" filter="fade">
                                      <p:cBhvr>
                                        <p:cTn id="33" dur="1000"/>
                                        <p:tgtEl>
                                          <p:spTgt spid="9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6">
                                            <p:txEl>
                                              <p:pRg st="6" end="6"/>
                                            </p:txEl>
                                          </p:spTgt>
                                        </p:tgtEl>
                                        <p:attrNameLst>
                                          <p:attrName>style.visibility</p:attrName>
                                        </p:attrNameLst>
                                      </p:cBhvr>
                                      <p:to>
                                        <p:strVal val="visible"/>
                                      </p:to>
                                    </p:set>
                                    <p:animEffect transition="in" filter="fade">
                                      <p:cBhvr>
                                        <p:cTn id="38" dur="1000"/>
                                        <p:tgtEl>
                                          <p:spTgt spid="96">
                                            <p:txEl>
                                              <p:pRg st="6" end="6"/>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Simple Linear Model</a:t>
            </a:r>
            <a:endParaRPr sz="4000" b="1" dirty="0">
              <a:solidFill>
                <a:srgbClr val="E46102"/>
              </a:solidFill>
            </a:endParaRPr>
          </a:p>
        </p:txBody>
      </p:sp>
      <p:sp>
        <p:nvSpPr>
          <p:cNvPr id="96" name="Google Shape;96;p14"/>
          <p:cNvSpPr txBox="1"/>
          <p:nvPr/>
        </p:nvSpPr>
        <p:spPr>
          <a:xfrm>
            <a:off x="311422" y="812930"/>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err="1"/>
              <a:t>life_satisfaction</a:t>
            </a:r>
            <a:r>
              <a:rPr lang="en-US" sz="2000" dirty="0"/>
              <a:t> = </a:t>
            </a:r>
            <a:r>
              <a:rPr lang="en-US" sz="2000" i="1" dirty="0"/>
              <a:t>θ</a:t>
            </a:r>
            <a:r>
              <a:rPr lang="en-US" sz="2000" i="1" baseline="-25000" dirty="0"/>
              <a:t>0 + </a:t>
            </a:r>
            <a:r>
              <a:rPr lang="en-US" sz="2000" i="1" dirty="0"/>
              <a:t>θ</a:t>
            </a:r>
            <a:r>
              <a:rPr lang="en-US" sz="2000" i="1" baseline="-25000" dirty="0"/>
              <a:t>1</a:t>
            </a:r>
            <a:r>
              <a:rPr lang="en-US" sz="2000" i="1" dirty="0"/>
              <a:t> x </a:t>
            </a:r>
            <a:r>
              <a:rPr lang="en-US" sz="2000" i="1" dirty="0" err="1"/>
              <a:t>GDP_per_capita</a:t>
            </a:r>
            <a:endParaRPr lang="en-US" sz="2000" i="1" dirty="0"/>
          </a:p>
          <a:p>
            <a:pPr marL="609585" indent="-507987">
              <a:buSzPct val="100000"/>
              <a:buChar char="●"/>
            </a:pPr>
            <a:endParaRPr lang="en-US" sz="2000" dirty="0"/>
          </a:p>
          <a:p>
            <a:pPr marL="609585" indent="-507987">
              <a:buSzPct val="100000"/>
              <a:buChar char="●"/>
            </a:pPr>
            <a:r>
              <a:rPr lang="en-US" sz="2000" dirty="0"/>
              <a:t>two model parameters, </a:t>
            </a:r>
            <a:r>
              <a:rPr lang="en-US" sz="2000" i="1" dirty="0"/>
              <a:t>θ</a:t>
            </a:r>
            <a:r>
              <a:rPr lang="en-US" sz="2000" i="1" baseline="-25000" dirty="0"/>
              <a:t>0</a:t>
            </a:r>
            <a:r>
              <a:rPr lang="en-US" sz="2000" dirty="0"/>
              <a:t> and </a:t>
            </a:r>
            <a:r>
              <a:rPr lang="en-US" sz="2000" i="1" dirty="0"/>
              <a:t>θ</a:t>
            </a:r>
            <a:r>
              <a:rPr lang="en-US" sz="2000" i="1" baseline="-25000" dirty="0"/>
              <a:t>1</a:t>
            </a:r>
            <a:r>
              <a:rPr lang="en-US" sz="2000" i="1" dirty="0"/>
              <a:t>; </a:t>
            </a:r>
            <a:r>
              <a:rPr lang="en-US" sz="2000" dirty="0"/>
              <a:t>tweaking them to make your model represent any linear function.</a:t>
            </a:r>
          </a:p>
          <a:p>
            <a:pPr marL="609585" indent="-507987">
              <a:buSzPct val="100000"/>
              <a:buChar char="●"/>
            </a:pPr>
            <a:endParaRPr lang="en-US" sz="2000" dirty="0"/>
          </a:p>
          <a:p>
            <a:pPr marL="609585" indent="-507987">
              <a:buSzPct val="100000"/>
              <a:buChar char="●"/>
            </a:pPr>
            <a:r>
              <a:rPr lang="en-US" sz="2000" u="sng" dirty="0"/>
              <a:t>Before</a:t>
            </a:r>
            <a:r>
              <a:rPr lang="en-US" sz="2000" dirty="0"/>
              <a:t> you use your linear model, you need to define the parameter values of </a:t>
            </a:r>
            <a:r>
              <a:rPr lang="en-US" sz="2000" i="1" dirty="0"/>
              <a:t>θ</a:t>
            </a:r>
            <a:r>
              <a:rPr lang="en-US" sz="2000" i="1" baseline="-25000" dirty="0"/>
              <a:t>0</a:t>
            </a:r>
            <a:r>
              <a:rPr lang="en-US" sz="2000" i="1" dirty="0"/>
              <a:t> </a:t>
            </a:r>
            <a:r>
              <a:rPr lang="en-US" sz="2000" dirty="0"/>
              <a:t>and</a:t>
            </a:r>
            <a:r>
              <a:rPr lang="en-US" sz="2000" i="1" baseline="-25000" dirty="0"/>
              <a:t> </a:t>
            </a:r>
            <a:r>
              <a:rPr lang="en-US" sz="2000" i="1" dirty="0"/>
              <a:t>θ</a:t>
            </a:r>
            <a:r>
              <a:rPr lang="en-US" sz="2000" i="1" baseline="-25000" dirty="0"/>
              <a:t>1.</a:t>
            </a:r>
          </a:p>
          <a:p>
            <a:pPr marL="1219170" lvl="1" indent="-507987">
              <a:buSzPct val="100000"/>
              <a:buChar char="●"/>
            </a:pPr>
            <a:r>
              <a:rPr lang="en-US" sz="2000" dirty="0"/>
              <a:t>those that make your model perform best</a:t>
            </a:r>
          </a:p>
        </p:txBody>
      </p:sp>
      <p:sp>
        <p:nvSpPr>
          <p:cNvPr id="3" name="TextBox 2">
            <a:extLst>
              <a:ext uri="{FF2B5EF4-FFF2-40B4-BE49-F238E27FC236}">
                <a16:creationId xmlns:a16="http://schemas.microsoft.com/office/drawing/2014/main" id="{8336C952-2ED4-4267-88C4-A6FF51E45930}"/>
              </a:ext>
            </a:extLst>
          </p:cNvPr>
          <p:cNvSpPr txBox="1"/>
          <p:nvPr/>
        </p:nvSpPr>
        <p:spPr>
          <a:xfrm>
            <a:off x="1056068" y="4336234"/>
            <a:ext cx="9882388" cy="1200329"/>
          </a:xfrm>
          <a:prstGeom prst="rect">
            <a:avLst/>
          </a:prstGeom>
          <a:noFill/>
          <a:ln>
            <a:solidFill>
              <a:srgbClr val="E46102"/>
            </a:solidFill>
          </a:ln>
        </p:spPr>
        <p:txBody>
          <a:bodyPr wrap="square" rtlCol="0">
            <a:spAutoFit/>
          </a:bodyPr>
          <a:lstStyle/>
          <a:p>
            <a:pPr algn="ctr"/>
            <a:r>
              <a:rPr lang="en-US" b="1" dirty="0"/>
              <a:t>Utility Function</a:t>
            </a:r>
            <a:r>
              <a:rPr lang="en-US" dirty="0"/>
              <a:t> – measures how good your model is</a:t>
            </a:r>
          </a:p>
          <a:p>
            <a:pPr algn="ctr"/>
            <a:endParaRPr lang="en-US" dirty="0"/>
          </a:p>
          <a:p>
            <a:pPr algn="ctr"/>
            <a:r>
              <a:rPr lang="en-US" b="1" dirty="0"/>
              <a:t>Cost Function</a:t>
            </a:r>
            <a:r>
              <a:rPr lang="en-US" dirty="0"/>
              <a:t> – measures how bad your model is</a:t>
            </a:r>
          </a:p>
        </p:txBody>
      </p:sp>
    </p:spTree>
    <p:extLst>
      <p:ext uri="{BB962C8B-B14F-4D97-AF65-F5344CB8AC3E}">
        <p14:creationId xmlns:p14="http://schemas.microsoft.com/office/powerpoint/2010/main" val="15568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3" end="3"/>
                                            </p:txEl>
                                          </p:spTgt>
                                        </p:tgtEl>
                                        <p:attrNameLst>
                                          <p:attrName>style.visibility</p:attrName>
                                        </p:attrNameLst>
                                      </p:cBhvr>
                                      <p:to>
                                        <p:strVal val="visible"/>
                                      </p:to>
                                    </p:set>
                                    <p:animEffect transition="in" filter="fade">
                                      <p:cBhvr>
                                        <p:cTn id="7" dur="1000"/>
                                        <p:tgtEl>
                                          <p:spTgt spid="9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5" end="5"/>
                                            </p:txEl>
                                          </p:spTgt>
                                        </p:tgtEl>
                                        <p:attrNameLst>
                                          <p:attrName>style.visibility</p:attrName>
                                        </p:attrNameLst>
                                      </p:cBhvr>
                                      <p:to>
                                        <p:strVal val="visible"/>
                                      </p:to>
                                    </p:set>
                                    <p:animEffect transition="in" filter="fade">
                                      <p:cBhvr>
                                        <p:cTn id="12" dur="1000"/>
                                        <p:tgtEl>
                                          <p:spTgt spid="9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6" end="6"/>
                                            </p:txEl>
                                          </p:spTgt>
                                        </p:tgtEl>
                                        <p:attrNameLst>
                                          <p:attrName>style.visibility</p:attrName>
                                        </p:attrNameLst>
                                      </p:cBhvr>
                                      <p:to>
                                        <p:strVal val="visible"/>
                                      </p:to>
                                    </p:set>
                                    <p:animEffect transition="in" filter="fade">
                                      <p:cBhvr>
                                        <p:cTn id="17" dur="1000"/>
                                        <p:tgtEl>
                                          <p:spTgt spid="9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1" end="1"/>
                                            </p:txEl>
                                          </p:spTgt>
                                        </p:tgtEl>
                                        <p:attrNameLst>
                                          <p:attrName>style.visibility</p:attrName>
                                        </p:attrNameLst>
                                      </p:cBhvr>
                                      <p:to>
                                        <p:strVal val="visible"/>
                                      </p:to>
                                    </p:set>
                                    <p:animEffect transition="in" filter="fade">
                                      <p:cBhvr>
                                        <p:cTn id="22" dur="10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Linear Regression Model</a:t>
            </a:r>
            <a:endParaRPr sz="4000" b="1" dirty="0">
              <a:solidFill>
                <a:srgbClr val="E46102"/>
              </a:solidFill>
            </a:endParaRPr>
          </a:p>
        </p:txBody>
      </p:sp>
      <p:sp>
        <p:nvSpPr>
          <p:cNvPr id="96" name="Google Shape;96;p14"/>
          <p:cNvSpPr txBox="1"/>
          <p:nvPr/>
        </p:nvSpPr>
        <p:spPr>
          <a:xfrm>
            <a:off x="242735" y="851566"/>
            <a:ext cx="11277600" cy="5042664"/>
          </a:xfrm>
          <a:prstGeom prst="rect">
            <a:avLst/>
          </a:prstGeom>
          <a:noFill/>
          <a:ln>
            <a:noFill/>
          </a:ln>
        </p:spPr>
        <p:txBody>
          <a:bodyPr spcFirstLastPara="1" wrap="square" lIns="121900" tIns="121900" rIns="121900" bIns="121900" anchor="t" anchorCtr="0">
            <a:noAutofit/>
          </a:bodyPr>
          <a:lstStyle/>
          <a:p>
            <a:pPr marL="101598">
              <a:buSzPct val="100000"/>
            </a:pPr>
            <a:endParaRPr lang="en-US" sz="2000" dirty="0"/>
          </a:p>
          <a:p>
            <a:pPr marL="609585" indent="-507987">
              <a:buSzPct val="100000"/>
              <a:buChar char="●"/>
            </a:pPr>
            <a:r>
              <a:rPr lang="en-US" sz="2000" dirty="0"/>
              <a:t>Cost Function : measures the distance between the linear model’s predictions and the training examples; the objective is to minimize this distance.</a:t>
            </a:r>
          </a:p>
          <a:p>
            <a:pPr marL="609585" indent="-507987">
              <a:buSzPct val="100000"/>
              <a:buChar char="●"/>
            </a:pPr>
            <a:endParaRPr lang="en-US" sz="2000" dirty="0"/>
          </a:p>
          <a:p>
            <a:pPr marL="609585" indent="-507987">
              <a:buSzPct val="100000"/>
              <a:buChar char="●"/>
            </a:pPr>
            <a:r>
              <a:rPr lang="en-US" sz="2000" dirty="0"/>
              <a:t>Model Training: Input your training data to a LR model, and it will find the parameters that make the model fit best to your data.</a:t>
            </a:r>
          </a:p>
          <a:p>
            <a:pPr marL="609585" indent="-507987">
              <a:buSzPct val="100000"/>
              <a:buChar char="●"/>
            </a:pPr>
            <a:endParaRPr lang="en-US" sz="2000" dirty="0"/>
          </a:p>
          <a:p>
            <a:pPr marL="609585" indent="-507987">
              <a:buSzPct val="100000"/>
              <a:buChar char="●"/>
            </a:pPr>
            <a:r>
              <a:rPr lang="en-US" sz="2000" dirty="0"/>
              <a:t>In the figure, model fits the training data closely</a:t>
            </a:r>
          </a:p>
          <a:p>
            <a:pPr marL="101598">
              <a:buSzPct val="100000"/>
            </a:pPr>
            <a:endParaRPr lang="en-US" sz="2000" dirty="0"/>
          </a:p>
        </p:txBody>
      </p:sp>
      <p:pic>
        <p:nvPicPr>
          <p:cNvPr id="2" name="Picture 1">
            <a:extLst>
              <a:ext uri="{FF2B5EF4-FFF2-40B4-BE49-F238E27FC236}">
                <a16:creationId xmlns:a16="http://schemas.microsoft.com/office/drawing/2014/main" id="{BC2C8278-7422-4D2B-9F00-4537AB0686AE}"/>
              </a:ext>
            </a:extLst>
          </p:cNvPr>
          <p:cNvPicPr>
            <a:picLocks noChangeAspect="1"/>
          </p:cNvPicPr>
          <p:nvPr/>
        </p:nvPicPr>
        <p:blipFill>
          <a:blip r:embed="rId3"/>
          <a:stretch>
            <a:fillRect/>
          </a:stretch>
        </p:blipFill>
        <p:spPr>
          <a:xfrm>
            <a:off x="7267799" y="2633073"/>
            <a:ext cx="4195138" cy="2355343"/>
          </a:xfrm>
          <a:prstGeom prst="rect">
            <a:avLst/>
          </a:prstGeom>
        </p:spPr>
      </p:pic>
      <p:sp>
        <p:nvSpPr>
          <p:cNvPr id="4" name="TextBox 3">
            <a:extLst>
              <a:ext uri="{FF2B5EF4-FFF2-40B4-BE49-F238E27FC236}">
                <a16:creationId xmlns:a16="http://schemas.microsoft.com/office/drawing/2014/main" id="{9A8D91BB-55C7-4831-A05A-19338F66FB78}"/>
              </a:ext>
            </a:extLst>
          </p:cNvPr>
          <p:cNvSpPr txBox="1"/>
          <p:nvPr/>
        </p:nvSpPr>
        <p:spPr>
          <a:xfrm>
            <a:off x="7426205" y="4988416"/>
            <a:ext cx="4065431" cy="307777"/>
          </a:xfrm>
          <a:prstGeom prst="rect">
            <a:avLst/>
          </a:prstGeom>
          <a:noFill/>
        </p:spPr>
        <p:txBody>
          <a:bodyPr wrap="square" rtlCol="0">
            <a:spAutoFit/>
          </a:bodyPr>
          <a:lstStyle/>
          <a:p>
            <a:pPr algn="ctr"/>
            <a:r>
              <a:rPr lang="en-US" sz="1400" i="1" dirty="0">
                <a:solidFill>
                  <a:srgbClr val="E46102"/>
                </a:solidFill>
              </a:rPr>
              <a:t>Linear model that fits the training data best</a:t>
            </a:r>
          </a:p>
        </p:txBody>
      </p:sp>
    </p:spTree>
    <p:extLst>
      <p:ext uri="{BB962C8B-B14F-4D97-AF65-F5344CB8AC3E}">
        <p14:creationId xmlns:p14="http://schemas.microsoft.com/office/powerpoint/2010/main" val="43640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animEffect transition="in" filter="fade">
                                      <p:cBhvr>
                                        <p:cTn id="7" dur="1000"/>
                                        <p:tgtEl>
                                          <p:spTgt spid="9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3" end="3"/>
                                            </p:txEl>
                                          </p:spTgt>
                                        </p:tgtEl>
                                        <p:attrNameLst>
                                          <p:attrName>style.visibility</p:attrName>
                                        </p:attrNameLst>
                                      </p:cBhvr>
                                      <p:to>
                                        <p:strVal val="visible"/>
                                      </p:to>
                                    </p:set>
                                    <p:animEffect transition="in" filter="fade">
                                      <p:cBhvr>
                                        <p:cTn id="12" dur="1000"/>
                                        <p:tgtEl>
                                          <p:spTgt spid="9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5" end="5"/>
                                            </p:txEl>
                                          </p:spTgt>
                                        </p:tgtEl>
                                        <p:attrNameLst>
                                          <p:attrName>style.visibility</p:attrName>
                                        </p:attrNameLst>
                                      </p:cBhvr>
                                      <p:to>
                                        <p:strVal val="visible"/>
                                      </p:to>
                                    </p:set>
                                    <p:animEffect transition="in" filter="fade">
                                      <p:cBhvr>
                                        <p:cTn id="17"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Insufficient quantity of training data</a:t>
            </a:r>
          </a:p>
          <a:p>
            <a:pPr marL="101598">
              <a:buSzPct val="100000"/>
            </a:pPr>
            <a:endParaRPr lang="en-US" sz="2000" dirty="0"/>
          </a:p>
          <a:p>
            <a:pPr marL="609585" indent="-507987">
              <a:buSzPct val="100000"/>
              <a:buChar char="●"/>
            </a:pPr>
            <a:r>
              <a:rPr lang="en-US" sz="2000" dirty="0"/>
              <a:t>Nonrepresentative Training Data – Can make inaccurate predictions</a:t>
            </a:r>
          </a:p>
          <a:p>
            <a:pPr marL="1219170" lvl="1" indent="-507987">
              <a:buSzPct val="100000"/>
              <a:buChar char="●"/>
            </a:pPr>
            <a:r>
              <a:rPr lang="en-US" sz="2000" dirty="0"/>
              <a:t>Sampling Noise – sample data too small</a:t>
            </a:r>
          </a:p>
          <a:p>
            <a:pPr marL="1219170" lvl="1" indent="-507987">
              <a:buSzPct val="100000"/>
              <a:buChar char="●"/>
            </a:pPr>
            <a:r>
              <a:rPr lang="en-US" sz="2000" dirty="0"/>
              <a:t>Sampling Bias – sample data </a:t>
            </a:r>
            <a:r>
              <a:rPr lang="en-US" sz="2000" dirty="0" err="1"/>
              <a:t>lare</a:t>
            </a:r>
            <a:r>
              <a:rPr lang="en-US" sz="2000" dirty="0"/>
              <a:t> but non-representative. Due to flawed sampling method</a:t>
            </a:r>
          </a:p>
          <a:p>
            <a:pPr marL="609585" indent="-507987">
              <a:buSzPct val="100000"/>
              <a:buChar char="●"/>
            </a:pPr>
            <a:endParaRPr lang="en-US" sz="2000" dirty="0"/>
          </a:p>
          <a:p>
            <a:pPr marL="609585" indent="-507987">
              <a:buSzPct val="100000"/>
              <a:buChar char="●"/>
            </a:pPr>
            <a:endParaRPr lang="en-US" sz="2000" dirty="0"/>
          </a:p>
        </p:txBody>
      </p:sp>
      <p:pic>
        <p:nvPicPr>
          <p:cNvPr id="2" name="Picture 1">
            <a:extLst>
              <a:ext uri="{FF2B5EF4-FFF2-40B4-BE49-F238E27FC236}">
                <a16:creationId xmlns:a16="http://schemas.microsoft.com/office/drawing/2014/main" id="{9043E167-4A66-4DD2-8F90-D5996B7E6155}"/>
              </a:ext>
            </a:extLst>
          </p:cNvPr>
          <p:cNvPicPr>
            <a:picLocks noChangeAspect="1"/>
          </p:cNvPicPr>
          <p:nvPr/>
        </p:nvPicPr>
        <p:blipFill>
          <a:blip r:embed="rId3"/>
          <a:stretch>
            <a:fillRect/>
          </a:stretch>
        </p:blipFill>
        <p:spPr>
          <a:xfrm>
            <a:off x="4223683" y="3318690"/>
            <a:ext cx="6841890" cy="2418849"/>
          </a:xfrm>
          <a:prstGeom prst="rect">
            <a:avLst/>
          </a:prstGeom>
        </p:spPr>
      </p:pic>
    </p:spTree>
    <p:extLst>
      <p:ext uri="{BB962C8B-B14F-4D97-AF65-F5344CB8AC3E}">
        <p14:creationId xmlns:p14="http://schemas.microsoft.com/office/powerpoint/2010/main" val="416450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Challenges in ML contd…</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Poor Quality Data</a:t>
            </a:r>
          </a:p>
          <a:p>
            <a:pPr marL="101598">
              <a:buSzPct val="100000"/>
            </a:pPr>
            <a:endParaRPr lang="en-US" sz="2000" dirty="0"/>
          </a:p>
          <a:p>
            <a:pPr marL="609585" indent="-507987">
              <a:buSzPct val="100000"/>
              <a:buChar char="●"/>
            </a:pPr>
            <a:r>
              <a:rPr lang="en-US" sz="2000" dirty="0"/>
              <a:t>Irrelevant Features</a:t>
            </a:r>
          </a:p>
          <a:p>
            <a:pPr marL="609585" indent="-507987">
              <a:buSzPct val="100000"/>
              <a:buChar char="●"/>
            </a:pPr>
            <a:endParaRPr lang="en-US" sz="2000" dirty="0"/>
          </a:p>
          <a:p>
            <a:pPr marL="609585" indent="-507987">
              <a:buSzPct val="100000"/>
              <a:buChar char="●"/>
            </a:pPr>
            <a:r>
              <a:rPr lang="en-US" sz="2000" dirty="0"/>
              <a:t>Overfitting Training Data</a:t>
            </a:r>
          </a:p>
          <a:p>
            <a:pPr marL="609585" indent="-507987">
              <a:buSzPct val="100000"/>
              <a:buChar char="●"/>
            </a:pPr>
            <a:endParaRPr lang="en-US" sz="2000" dirty="0"/>
          </a:p>
          <a:p>
            <a:pPr marL="609585" indent="-507987">
              <a:buSzPct val="100000"/>
              <a:buChar char="●"/>
            </a:pPr>
            <a:r>
              <a:rPr lang="en-US" sz="2000" dirty="0"/>
              <a:t>Underfitting Training data</a:t>
            </a:r>
          </a:p>
          <a:p>
            <a:pPr marL="609585" indent="-507987">
              <a:buSzPct val="100000"/>
              <a:buChar char="●"/>
            </a:pPr>
            <a:endParaRPr lang="en-US" sz="2000" dirty="0"/>
          </a:p>
          <a:p>
            <a:pPr marL="609585" indent="-507987">
              <a:buSzPct val="100000"/>
              <a:buChar char="●"/>
            </a:pPr>
            <a:r>
              <a:rPr lang="en-US" sz="2000" dirty="0"/>
              <a:t>Data Mismatch</a:t>
            </a:r>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147713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8" end="8"/>
                                            </p:txEl>
                                          </p:spTgt>
                                        </p:tgtEl>
                                        <p:attrNameLst>
                                          <p:attrName>style.visibility</p:attrName>
                                        </p:attrNameLst>
                                      </p:cBhvr>
                                      <p:to>
                                        <p:strVal val="visible"/>
                                      </p:to>
                                    </p:set>
                                    <p:animEffect transition="in" filter="fade">
                                      <p:cBhvr>
                                        <p:cTn id="27" dur="1000"/>
                                        <p:tgtEl>
                                          <p:spTgt spid="9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Testing and Validating</a:t>
            </a:r>
            <a:endParaRPr sz="4000" b="1" dirty="0">
              <a:solidFill>
                <a:srgbClr val="E46102"/>
              </a:solidFill>
            </a:endParaRPr>
          </a:p>
        </p:txBody>
      </p:sp>
      <p:sp>
        <p:nvSpPr>
          <p:cNvPr id="96" name="Google Shape;96;p14"/>
          <p:cNvSpPr txBox="1"/>
          <p:nvPr/>
        </p:nvSpPr>
        <p:spPr>
          <a:xfrm>
            <a:off x="341472" y="1120461"/>
            <a:ext cx="11348501" cy="5379077"/>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Only way to know how well a model will generalize</a:t>
            </a:r>
          </a:p>
          <a:p>
            <a:pPr marL="609585" indent="-507987">
              <a:buSzPct val="100000"/>
              <a:buChar char="●"/>
            </a:pPr>
            <a:endParaRPr lang="en-US" sz="2000" dirty="0"/>
          </a:p>
          <a:p>
            <a:pPr marL="609585" indent="-507987">
              <a:buSzPct val="100000"/>
              <a:buChar char="●"/>
            </a:pPr>
            <a:r>
              <a:rPr lang="en-US" sz="2000" dirty="0"/>
              <a:t>Split data into 2 sets (usually 80:20)</a:t>
            </a:r>
          </a:p>
          <a:p>
            <a:pPr marL="1219170" lvl="1" indent="-507987">
              <a:buSzPct val="100000"/>
              <a:buChar char="●"/>
            </a:pPr>
            <a:r>
              <a:rPr lang="en-US" sz="2000" dirty="0"/>
              <a:t>Training Set</a:t>
            </a:r>
          </a:p>
          <a:p>
            <a:pPr marL="1219170" lvl="1" indent="-507987">
              <a:buSzPct val="100000"/>
              <a:buChar char="●"/>
            </a:pPr>
            <a:r>
              <a:rPr lang="en-US" sz="2000" dirty="0"/>
              <a:t>Testing Set</a:t>
            </a:r>
          </a:p>
          <a:p>
            <a:pPr marL="1219170" lvl="1" indent="-507987">
              <a:buSzPct val="100000"/>
              <a:buChar char="●"/>
            </a:pPr>
            <a:endParaRPr lang="en-US" sz="2000" dirty="0"/>
          </a:p>
          <a:p>
            <a:pPr marL="609585" indent="-507987">
              <a:buSzPct val="100000"/>
              <a:buChar char="●"/>
            </a:pPr>
            <a:r>
              <a:rPr lang="en-US" sz="2000" dirty="0"/>
              <a:t>Generalization Error – error rate on new cases (also called out-of-sample error)</a:t>
            </a:r>
          </a:p>
          <a:p>
            <a:pPr marL="1219170" lvl="1" indent="-507987">
              <a:buSzPct val="100000"/>
              <a:buChar char="●"/>
            </a:pPr>
            <a:r>
              <a:rPr lang="en-US" sz="2000" dirty="0"/>
              <a:t>Arrive at it by evaluating model on test data</a:t>
            </a:r>
          </a:p>
          <a:p>
            <a:pPr marL="1219170" lvl="1" indent="-507987">
              <a:buSzPct val="100000"/>
              <a:buChar char="●"/>
            </a:pPr>
            <a:endParaRPr lang="en-US" sz="2000" dirty="0"/>
          </a:p>
          <a:p>
            <a:pPr marL="609585" indent="-507987">
              <a:buSzPct val="100000"/>
              <a:buChar char="●"/>
            </a:pPr>
            <a:r>
              <a:rPr lang="en-US" sz="2000" dirty="0"/>
              <a:t>Compare training error with Generalization error - If the training error is low (i.e., your model makes few mistakes on the training set) but the generalization error is high, it means that your model is overfitting the training data.</a:t>
            </a:r>
          </a:p>
          <a:p>
            <a:pPr marL="101598">
              <a:buSzPct val="100000"/>
            </a:pPr>
            <a:endParaRPr lang="en-US" sz="2000" dirty="0"/>
          </a:p>
          <a:p>
            <a:pPr marL="609585" indent="-507987">
              <a:buSzPct val="100000"/>
              <a:buChar char="●"/>
            </a:pPr>
            <a:endParaRPr lang="en-US" sz="2000" dirty="0"/>
          </a:p>
          <a:p>
            <a:pPr marL="609585" indent="-507987">
              <a:buSzPct val="100000"/>
              <a:buChar char="●"/>
            </a:pPr>
            <a:endParaRPr lang="en-US" sz="2000" dirty="0"/>
          </a:p>
        </p:txBody>
      </p:sp>
    </p:spTree>
    <p:extLst>
      <p:ext uri="{BB962C8B-B14F-4D97-AF65-F5344CB8AC3E}">
        <p14:creationId xmlns:p14="http://schemas.microsoft.com/office/powerpoint/2010/main" val="41236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4" end="4"/>
                                            </p:txEl>
                                          </p:spTgt>
                                        </p:tgtEl>
                                        <p:attrNameLst>
                                          <p:attrName>style.visibility</p:attrName>
                                        </p:attrNameLst>
                                      </p:cBhvr>
                                      <p:to>
                                        <p:strVal val="visible"/>
                                      </p:to>
                                    </p:set>
                                    <p:animEffect transition="in" filter="fade">
                                      <p:cBhvr>
                                        <p:cTn id="22" dur="1000"/>
                                        <p:tgtEl>
                                          <p:spTgt spid="9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7" end="7"/>
                                            </p:txEl>
                                          </p:spTgt>
                                        </p:tgtEl>
                                        <p:attrNameLst>
                                          <p:attrName>style.visibility</p:attrName>
                                        </p:attrNameLst>
                                      </p:cBhvr>
                                      <p:to>
                                        <p:strVal val="visible"/>
                                      </p:to>
                                    </p:set>
                                    <p:animEffect transition="in" filter="fade">
                                      <p:cBhvr>
                                        <p:cTn id="32" dur="1000"/>
                                        <p:tgtEl>
                                          <p:spTgt spid="9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- 1</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r>
              <a:rPr lang="en-US" sz="2000" dirty="0"/>
              <a:t>Housing prices in CA</a:t>
            </a:r>
          </a:p>
          <a:p>
            <a:pPr marL="609585" indent="-507987">
              <a:buSzPct val="100000"/>
              <a:buChar char="●"/>
            </a:pPr>
            <a:endParaRPr lang="en-US" sz="2000" dirty="0"/>
          </a:p>
          <a:p>
            <a:pPr marL="609585" indent="-507987">
              <a:buSzPct val="100000"/>
              <a:buChar char="●"/>
            </a:pPr>
            <a:r>
              <a:rPr lang="en-US" sz="2000" dirty="0"/>
              <a:t>Data : CA census data, it has metrics such as population, median income, median housing price, and so on for each block group in California</a:t>
            </a:r>
          </a:p>
          <a:p>
            <a:pPr marL="609585" indent="-507987">
              <a:buSzPct val="100000"/>
              <a:buChar char="●"/>
            </a:pPr>
            <a:endParaRPr lang="en-US" sz="2000" dirty="0"/>
          </a:p>
          <a:p>
            <a:pPr marL="609585" indent="-507987">
              <a:buSzPct val="100000"/>
              <a:buChar char="●"/>
            </a:pPr>
            <a:r>
              <a:rPr lang="en-US" sz="2000" dirty="0"/>
              <a:t>Goal: Predict median housing price in any district, given all the other metrics.</a:t>
            </a:r>
          </a:p>
          <a:p>
            <a:pPr marL="101598">
              <a:buSzPct val="100000"/>
            </a:pPr>
            <a:endParaRPr lang="en-US" sz="2000" dirty="0"/>
          </a:p>
        </p:txBody>
      </p:sp>
      <p:sp>
        <p:nvSpPr>
          <p:cNvPr id="2" name="TextBox 1">
            <a:extLst>
              <a:ext uri="{FF2B5EF4-FFF2-40B4-BE49-F238E27FC236}">
                <a16:creationId xmlns:a16="http://schemas.microsoft.com/office/drawing/2014/main" id="{3873BCF4-993D-4D20-B935-D19D85DD376F}"/>
              </a:ext>
            </a:extLst>
          </p:cNvPr>
          <p:cNvSpPr txBox="1"/>
          <p:nvPr/>
        </p:nvSpPr>
        <p:spPr>
          <a:xfrm flipH="1">
            <a:off x="3579575" y="4474249"/>
            <a:ext cx="5032850"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What should you do next?</a:t>
            </a:r>
          </a:p>
        </p:txBody>
      </p:sp>
    </p:spTree>
    <p:extLst>
      <p:ext uri="{BB962C8B-B14F-4D97-AF65-F5344CB8AC3E}">
        <p14:creationId xmlns:p14="http://schemas.microsoft.com/office/powerpoint/2010/main" val="29378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292332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p:txBody>
      </p:sp>
    </p:spTree>
    <p:extLst>
      <p:ext uri="{BB962C8B-B14F-4D97-AF65-F5344CB8AC3E}">
        <p14:creationId xmlns:p14="http://schemas.microsoft.com/office/powerpoint/2010/main" val="191118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Lecture Objective</a:t>
            </a:r>
            <a:endParaRPr sz="4000" b="1" dirty="0">
              <a:solidFill>
                <a:srgbClr val="E46102"/>
              </a:solidFill>
            </a:endParaRPr>
          </a:p>
        </p:txBody>
      </p:sp>
      <p:sp>
        <p:nvSpPr>
          <p:cNvPr id="96" name="Google Shape;96;p14"/>
          <p:cNvSpPr txBox="1"/>
          <p:nvPr/>
        </p:nvSpPr>
        <p:spPr>
          <a:xfrm>
            <a:off x="521776" y="1382233"/>
            <a:ext cx="11277600" cy="4176000"/>
          </a:xfrm>
          <a:prstGeom prst="rect">
            <a:avLst/>
          </a:prstGeom>
          <a:noFill/>
          <a:ln>
            <a:noFill/>
          </a:ln>
        </p:spPr>
        <p:txBody>
          <a:bodyPr spcFirstLastPara="1" wrap="square" lIns="121900" tIns="121900" rIns="121900" bIns="121900" anchor="t" anchorCtr="0">
            <a:noAutofit/>
          </a:bodyPr>
          <a:lstStyle/>
          <a:p>
            <a:pPr marL="558798" indent="-457200">
              <a:buSzPts val="2400"/>
              <a:buFont typeface="Arial" panose="020B0604020202020204" pitchFamily="34" charset="0"/>
              <a:buChar char="•"/>
            </a:pPr>
            <a:r>
              <a:rPr lang="en-US" sz="2800" dirty="0"/>
              <a:t>Types of ML models</a:t>
            </a:r>
          </a:p>
          <a:p>
            <a:pPr marL="558798" indent="-457200">
              <a:buSzPts val="2400"/>
              <a:buFont typeface="Arial" panose="020B0604020202020204" pitchFamily="34" charset="0"/>
              <a:buChar char="•"/>
            </a:pPr>
            <a:r>
              <a:rPr lang="en-US" sz="2800" dirty="0"/>
              <a:t>Linear models</a:t>
            </a:r>
          </a:p>
          <a:p>
            <a:pPr marL="558798" indent="-457200">
              <a:buSzPts val="2400"/>
              <a:buFont typeface="Arial" panose="020B0604020202020204" pitchFamily="34" charset="0"/>
              <a:buChar char="•"/>
            </a:pPr>
            <a:r>
              <a:rPr lang="en-US" sz="2800" dirty="0"/>
              <a:t>How to </a:t>
            </a:r>
          </a:p>
          <a:p>
            <a:pPr marL="1168383" lvl="1" indent="-457200">
              <a:buSzPts val="2400"/>
              <a:buFont typeface="Arial" panose="020B0604020202020204" pitchFamily="34" charset="0"/>
              <a:buChar char="•"/>
            </a:pPr>
            <a:r>
              <a:rPr lang="en-US" sz="2800" dirty="0"/>
              <a:t>study data</a:t>
            </a:r>
          </a:p>
          <a:p>
            <a:pPr marL="1168383" lvl="1" indent="-457200">
              <a:buSzPts val="2400"/>
              <a:buFont typeface="Arial" panose="020B0604020202020204" pitchFamily="34" charset="0"/>
              <a:buChar char="•"/>
            </a:pPr>
            <a:r>
              <a:rPr lang="en-US" sz="2800" dirty="0"/>
              <a:t>select a model</a:t>
            </a:r>
          </a:p>
          <a:p>
            <a:pPr marL="1168383" lvl="1" indent="-457200">
              <a:buSzPts val="2400"/>
              <a:buFont typeface="Arial" panose="020B0604020202020204" pitchFamily="34" charset="0"/>
              <a:buChar char="•"/>
            </a:pPr>
            <a:r>
              <a:rPr lang="en-US" sz="2800" dirty="0"/>
              <a:t>train a model</a:t>
            </a:r>
          </a:p>
          <a:p>
            <a:pPr marL="1168383" lvl="1" indent="-457200">
              <a:buSzPts val="2400"/>
              <a:buFont typeface="Arial" panose="020B0604020202020204" pitchFamily="34" charset="0"/>
              <a:buChar char="•"/>
            </a:pPr>
            <a:r>
              <a:rPr lang="en-US" sz="2800" dirty="0"/>
              <a:t>make predictions using the model</a:t>
            </a:r>
          </a:p>
          <a:p>
            <a:pPr marL="558798" indent="-457200">
              <a:buSzPts val="2400"/>
              <a:buFont typeface="Arial" panose="020B0604020202020204" pitchFamily="34" charset="0"/>
              <a:buChar char="•"/>
            </a:pPr>
            <a:endParaRPr lang="en-US" sz="2800" dirty="0"/>
          </a:p>
          <a:p>
            <a:pPr marL="609585" indent="-507987">
              <a:buSzPts val="2400"/>
              <a:buChar char="●"/>
            </a:pPr>
            <a:endParaRPr lang="en-US" sz="2800" dirty="0"/>
          </a:p>
          <a:p>
            <a:pPr marL="609585" indent="-507987">
              <a:buSzPts val="2400"/>
              <a:buChar char="●"/>
            </a:pPr>
            <a:endParaRPr lang="en-US" sz="2800" dirty="0"/>
          </a:p>
          <a:p>
            <a:pPr marL="101598">
              <a:buSzPts val="2400"/>
            </a:pPr>
            <a:endParaRPr sz="2800" dirty="0"/>
          </a:p>
          <a:p>
            <a:endParaRPr sz="2800" dirty="0"/>
          </a:p>
        </p:txBody>
      </p:sp>
    </p:spTree>
    <p:extLst>
      <p:ext uri="{BB962C8B-B14F-4D97-AF65-F5344CB8AC3E}">
        <p14:creationId xmlns:p14="http://schemas.microsoft.com/office/powerpoint/2010/main" val="32701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101598">
              <a:buSzPct val="100000"/>
            </a:pPr>
            <a:endParaRPr lang="en-US" sz="2000" dirty="0"/>
          </a:p>
        </p:txBody>
      </p:sp>
      <p:sp>
        <p:nvSpPr>
          <p:cNvPr id="2" name="TextBox 1">
            <a:extLst>
              <a:ext uri="{FF2B5EF4-FFF2-40B4-BE49-F238E27FC236}">
                <a16:creationId xmlns:a16="http://schemas.microsoft.com/office/drawing/2014/main" id="{7CF50DEA-DA45-47E8-9F05-20DF72A22AF5}"/>
              </a:ext>
            </a:extLst>
          </p:cNvPr>
          <p:cNvSpPr txBox="1"/>
          <p:nvPr/>
        </p:nvSpPr>
        <p:spPr>
          <a:xfrm>
            <a:off x="2992192" y="4314423"/>
            <a:ext cx="5941453" cy="461665"/>
          </a:xfrm>
          <a:prstGeom prst="rect">
            <a:avLst/>
          </a:prstGeom>
          <a:solidFill>
            <a:schemeClr val="accent1">
              <a:lumMod val="40000"/>
              <a:lumOff val="60000"/>
            </a:schemeClr>
          </a:solidFill>
          <a:ln w="28575">
            <a:solidFill>
              <a:srgbClr val="E46102"/>
            </a:solidFill>
          </a:ln>
        </p:spPr>
        <p:txBody>
          <a:bodyPr wrap="square" rtlCol="0">
            <a:spAutoFit/>
          </a:bodyPr>
          <a:lstStyle/>
          <a:p>
            <a:pPr algn="ctr"/>
            <a:r>
              <a:rPr lang="en-US" dirty="0"/>
              <a:t>Lets Discuss</a:t>
            </a:r>
          </a:p>
        </p:txBody>
      </p:sp>
    </p:spTree>
    <p:extLst>
      <p:ext uri="{BB962C8B-B14F-4D97-AF65-F5344CB8AC3E}">
        <p14:creationId xmlns:p14="http://schemas.microsoft.com/office/powerpoint/2010/main" val="1919109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lvl="0" algn="ctr">
              <a:defRPr/>
            </a:pPr>
            <a:r>
              <a:rPr lang="en-US" sz="2000" b="1" u="sng" dirty="0"/>
              <a:t>One approach</a:t>
            </a:r>
          </a:p>
          <a:p>
            <a:pPr lvl="0">
              <a:defRPr/>
            </a:pPr>
            <a:endParaRPr lang="en-US" sz="2000" dirty="0"/>
          </a:p>
          <a:p>
            <a:pPr lvl="0">
              <a:defRPr/>
            </a:pPr>
            <a:r>
              <a:rPr lang="en-US" sz="2000" dirty="0"/>
              <a:t>Supervised learning task - since you are given labeled training examples (each instance comes with the expected output, i.e., the district’s median housing price)</a:t>
            </a:r>
          </a:p>
          <a:p>
            <a:pPr lvl="0">
              <a:defRPr/>
            </a:pPr>
            <a:endParaRPr lang="en-US" sz="2000" dirty="0"/>
          </a:p>
          <a:p>
            <a:pPr lvl="0">
              <a:defRPr/>
            </a:pPr>
            <a:r>
              <a:rPr lang="en-US" sz="2000" dirty="0"/>
              <a:t>Regression task, since you are asked to predict a value. </a:t>
            </a:r>
          </a:p>
          <a:p>
            <a:pPr lvl="0">
              <a:defRPr/>
            </a:pPr>
            <a:endParaRPr lang="en-US" sz="2000" dirty="0"/>
          </a:p>
          <a:p>
            <a:pPr lvl="0">
              <a:defRPr/>
            </a:pPr>
            <a:r>
              <a:rPr lang="en-US" sz="2000" dirty="0"/>
              <a:t>More specifically, this is a multiple regression problem since the system will use multiple features to make a prediction (it will use the district’s population, the median income, etc.). </a:t>
            </a:r>
          </a:p>
          <a:p>
            <a:pPr lvl="0">
              <a:defRPr/>
            </a:pPr>
            <a:endParaRPr lang="en-US" sz="2000" dirty="0"/>
          </a:p>
          <a:p>
            <a:pPr lvl="0">
              <a:defRPr/>
            </a:pPr>
            <a:r>
              <a:rPr lang="en-US" sz="2000" dirty="0"/>
              <a:t>It is also a univariate regression problem since we are only trying to predict a single value for each district. </a:t>
            </a:r>
          </a:p>
          <a:p>
            <a:pPr lvl="0">
              <a:defRPr/>
            </a:pPr>
            <a:endParaRPr lang="en-US" sz="2000" dirty="0"/>
          </a:p>
          <a:p>
            <a:pPr lvl="0">
              <a:defRPr/>
            </a:pPr>
            <a:r>
              <a:rPr lang="en-US" sz="2000" dirty="0"/>
              <a:t>No continuous flow of data coming in the system, there is no particular need to adjust to changing data rapidly, and the data is small enough to fit in memory, so plain batch learning should do just fine.</a:t>
            </a:r>
          </a:p>
        </p:txBody>
      </p:sp>
    </p:spTree>
    <p:extLst>
      <p:ext uri="{BB962C8B-B14F-4D97-AF65-F5344CB8AC3E}">
        <p14:creationId xmlns:p14="http://schemas.microsoft.com/office/powerpoint/2010/main" val="1025045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521776" y="1137532"/>
            <a:ext cx="11277600" cy="5198874"/>
          </a:xfrm>
          <a:prstGeom prst="rect">
            <a:avLst/>
          </a:prstGeom>
          <a:noFill/>
          <a:ln>
            <a:noFill/>
          </a:ln>
        </p:spPr>
        <p:txBody>
          <a:bodyPr spcFirstLastPara="1" wrap="square" lIns="121900" tIns="121900" rIns="121900" bIns="121900" anchor="t" anchorCtr="0">
            <a:noAutofit/>
          </a:bodyPr>
          <a:lstStyle/>
          <a:p>
            <a:pPr marL="609585" indent="-507987">
              <a:buSzPct val="100000"/>
              <a:buChar char="●"/>
            </a:pPr>
            <a:endParaRPr lang="en-US" sz="2000" dirty="0"/>
          </a:p>
          <a:p>
            <a:pPr marL="558798" indent="-457200">
              <a:buSzPct val="100000"/>
              <a:buFont typeface="+mj-lt"/>
              <a:buAutoNum type="arabicPeriod"/>
            </a:pPr>
            <a:r>
              <a:rPr lang="en-US" sz="2000" dirty="0"/>
              <a:t>Frame the Problem.</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What is the current solution?</a:t>
            </a:r>
          </a:p>
          <a:p>
            <a:pPr marL="558798" indent="-457200">
              <a:buSzPct val="100000"/>
              <a:buFont typeface="+mj-lt"/>
              <a:buAutoNum type="arabicPeriod"/>
            </a:pPr>
            <a:endParaRPr lang="en-US" sz="2000" dirty="0"/>
          </a:p>
          <a:p>
            <a:pPr marL="558798" indent="-457200">
              <a:buSzPct val="100000"/>
              <a:buFont typeface="+mj-lt"/>
              <a:buAutoNum type="arabicPeriod"/>
            </a:pPr>
            <a:r>
              <a:rPr lang="en-US" sz="2000" dirty="0"/>
              <a:t>Start designing your system – </a:t>
            </a:r>
          </a:p>
          <a:p>
            <a:pPr marL="1168383" lvl="1" indent="-457200">
              <a:buSzPct val="100000"/>
              <a:buFont typeface="+mj-lt"/>
              <a:buAutoNum type="arabicPeriod"/>
            </a:pPr>
            <a:r>
              <a:rPr lang="en-US" sz="2000" dirty="0"/>
              <a:t>Is it supervised, unsupervised, or reinforcement learning?</a:t>
            </a:r>
          </a:p>
          <a:p>
            <a:pPr marL="1168383" lvl="1" indent="-457200">
              <a:buSzPct val="100000"/>
              <a:buFont typeface="+mj-lt"/>
              <a:buAutoNum type="arabicPeriod"/>
            </a:pPr>
            <a:r>
              <a:rPr lang="en-US" sz="2000" dirty="0"/>
              <a:t>Is it a classification, regression or some other task?</a:t>
            </a:r>
          </a:p>
          <a:p>
            <a:pPr marL="1168383" lvl="1" indent="-457200">
              <a:buSzPct val="100000"/>
              <a:buFont typeface="+mj-lt"/>
              <a:buAutoNum type="arabicPeriod"/>
            </a:pPr>
            <a:r>
              <a:rPr lang="en-US" sz="2000" dirty="0"/>
              <a:t>Should you use batch or online learning?</a:t>
            </a:r>
          </a:p>
          <a:p>
            <a:pPr marL="711183" lvl="1">
              <a:buSzPct val="100000"/>
            </a:pPr>
            <a:endParaRPr lang="en-US" sz="2000" dirty="0"/>
          </a:p>
          <a:p>
            <a:pPr marL="558798" indent="-457200">
              <a:buSzPct val="100000"/>
              <a:buFont typeface="+mj-lt"/>
              <a:buAutoNum type="arabicPeriod"/>
            </a:pPr>
            <a:r>
              <a:rPr lang="en-US" sz="2000" dirty="0"/>
              <a:t>Select a Model Performance measure</a:t>
            </a:r>
          </a:p>
          <a:p>
            <a:pPr marL="1777968" lvl="2" indent="-457200">
              <a:buSzPct val="100000"/>
              <a:buFont typeface="Arial" panose="020B0604020202020204" pitchFamily="34" charset="0"/>
              <a:buChar char="•"/>
            </a:pPr>
            <a:endParaRPr lang="en-US" sz="2000" dirty="0"/>
          </a:p>
          <a:p>
            <a:pPr marL="101598">
              <a:buSzPct val="100000"/>
            </a:pPr>
            <a:endParaRPr lang="en-US" sz="2000" dirty="0"/>
          </a:p>
        </p:txBody>
      </p:sp>
    </p:spTree>
    <p:extLst>
      <p:ext uri="{BB962C8B-B14F-4D97-AF65-F5344CB8AC3E}">
        <p14:creationId xmlns:p14="http://schemas.microsoft.com/office/powerpoint/2010/main" val="217918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96" name="Google Shape;96;p14"/>
          <p:cNvSpPr txBox="1"/>
          <p:nvPr/>
        </p:nvSpPr>
        <p:spPr>
          <a:xfrm>
            <a:off x="1034394" y="1137532"/>
            <a:ext cx="10252364" cy="5198874"/>
          </a:xfrm>
          <a:prstGeom prst="rect">
            <a:avLst/>
          </a:prstGeom>
          <a:noFill/>
          <a:ln>
            <a:noFill/>
          </a:ln>
        </p:spPr>
        <p:txBody>
          <a:bodyPr spcFirstLastPara="1" wrap="square" lIns="121900" tIns="121900" rIns="121900" bIns="121900" anchor="t" anchorCtr="0">
            <a:noAutofit/>
          </a:bodyPr>
          <a:lstStyle/>
          <a:p>
            <a:pPr marL="558798" indent="-457200">
              <a:buSzPct val="100000"/>
              <a:buFont typeface="+mj-lt"/>
              <a:buAutoNum type="arabicPeriod" startAt="4"/>
            </a:pPr>
            <a:r>
              <a:rPr lang="en-US" sz="2000" dirty="0"/>
              <a:t>Select a Model Performance measure</a:t>
            </a:r>
          </a:p>
          <a:p>
            <a:pPr marL="1168383" lvl="1" indent="-457200">
              <a:buSzPct val="100000"/>
              <a:buFont typeface="+mj-lt"/>
              <a:buAutoNum type="alphaLcParenR"/>
            </a:pPr>
            <a:r>
              <a:rPr lang="en-US" sz="2000" dirty="0"/>
              <a:t>Root mean square error (RMSE) – gives you an idea of how much error a system typically makes in its predictions</a:t>
            </a:r>
          </a:p>
          <a:p>
            <a:pPr marL="1777968" lvl="2" indent="-457200">
              <a:buSzPct val="100000"/>
              <a:buFont typeface="Arial" panose="020B0604020202020204" pitchFamily="34" charset="0"/>
              <a:buChar char="•"/>
            </a:pPr>
            <a:r>
              <a:rPr lang="en-US" sz="2000" dirty="0"/>
              <a:t>Higher weight for large errors</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r>
              <a:rPr lang="en-US" sz="2000" dirty="0"/>
              <a:t>where, </a:t>
            </a:r>
            <a:r>
              <a:rPr lang="en-US" sz="2000" i="1" dirty="0"/>
              <a:t>m</a:t>
            </a:r>
            <a:r>
              <a:rPr lang="en-US" sz="2000" dirty="0"/>
              <a:t> is the number of instances in the dataset you’re measuring the RMSE on,</a:t>
            </a:r>
          </a:p>
          <a:p>
            <a:pPr marL="1777968" lvl="2" indent="-457200">
              <a:buSzPct val="100000"/>
              <a:buFont typeface="Arial" panose="020B0604020202020204" pitchFamily="34" charset="0"/>
              <a:buChar char="•"/>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a:p>
            <a:pPr marL="1777968" lvl="2" indent="-457200">
              <a:buSzPct val="100000"/>
              <a:buFont typeface="Arial" panose="020B0604020202020204" pitchFamily="34" charset="0"/>
              <a:buChar char="•"/>
            </a:pPr>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p>
          <a:p>
            <a:pPr marL="1777968" lvl="2" indent="-457200">
              <a:buSzPct val="100000"/>
              <a:buFont typeface="Arial" panose="020B0604020202020204" pitchFamily="34" charset="0"/>
              <a:buChar char="•"/>
            </a:pPr>
            <a:endParaRPr lang="en-US" sz="2000" dirty="0"/>
          </a:p>
          <a:p>
            <a:pPr marL="1777968" lvl="2" indent="-457200">
              <a:buSzPct val="100000"/>
              <a:buFont typeface="Arial" panose="020B0604020202020204" pitchFamily="34" charset="0"/>
              <a:buChar char="•"/>
            </a:pPr>
            <a:endParaRPr lang="en-US" sz="2000" dirty="0"/>
          </a:p>
          <a:p>
            <a:pPr marL="1777968" lvl="2" indent="-457200">
              <a:buSzPct val="100000"/>
              <a:buFont typeface="+mj-lt"/>
              <a:buAutoNum type="alphaLcParenR"/>
            </a:pPr>
            <a:endParaRPr lang="en-US" sz="2000" dirty="0"/>
          </a:p>
          <a:p>
            <a:pPr marL="101598">
              <a:buSzPct val="100000"/>
            </a:pPr>
            <a:endParaRPr lang="en-US" sz="2000" dirty="0"/>
          </a:p>
        </p:txBody>
      </p:sp>
      <p:pic>
        <p:nvPicPr>
          <p:cNvPr id="3" name="Picture 2">
            <a:extLst>
              <a:ext uri="{FF2B5EF4-FFF2-40B4-BE49-F238E27FC236}">
                <a16:creationId xmlns:a16="http://schemas.microsoft.com/office/drawing/2014/main" id="{90B3C240-79C7-4BC1-AA98-EA345415BDA5}"/>
              </a:ext>
            </a:extLst>
          </p:cNvPr>
          <p:cNvPicPr>
            <a:picLocks noChangeAspect="1"/>
          </p:cNvPicPr>
          <p:nvPr/>
        </p:nvPicPr>
        <p:blipFill>
          <a:blip r:embed="rId3"/>
          <a:stretch>
            <a:fillRect/>
          </a:stretch>
        </p:blipFill>
        <p:spPr>
          <a:xfrm>
            <a:off x="2578972" y="2608632"/>
            <a:ext cx="4451554" cy="988008"/>
          </a:xfrm>
          <a:prstGeom prst="rect">
            <a:avLst/>
          </a:prstGeom>
        </p:spPr>
      </p:pic>
    </p:spTree>
    <p:extLst>
      <p:ext uri="{BB962C8B-B14F-4D97-AF65-F5344CB8AC3E}">
        <p14:creationId xmlns:p14="http://schemas.microsoft.com/office/powerpoint/2010/main" val="51063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pic>
        <p:nvPicPr>
          <p:cNvPr id="6" name="Picture 5">
            <a:extLst>
              <a:ext uri="{FF2B5EF4-FFF2-40B4-BE49-F238E27FC236}">
                <a16:creationId xmlns:a16="http://schemas.microsoft.com/office/drawing/2014/main" id="{24376E5F-5C75-4451-9387-65B3DB4A61CF}"/>
              </a:ext>
            </a:extLst>
          </p:cNvPr>
          <p:cNvPicPr>
            <a:picLocks noChangeAspect="1"/>
          </p:cNvPicPr>
          <p:nvPr/>
        </p:nvPicPr>
        <p:blipFill rotWithShape="1">
          <a:blip r:embed="rId3"/>
          <a:srcRect l="11470" t="17975"/>
          <a:stretch/>
        </p:blipFill>
        <p:spPr>
          <a:xfrm>
            <a:off x="7710488" y="2651751"/>
            <a:ext cx="1349581" cy="1092947"/>
          </a:xfrm>
          <a:prstGeom prst="rect">
            <a:avLst/>
          </a:prstGeom>
        </p:spPr>
      </p:pic>
      <p:pic>
        <p:nvPicPr>
          <p:cNvPr id="10" name="Picture 9">
            <a:extLst>
              <a:ext uri="{FF2B5EF4-FFF2-40B4-BE49-F238E27FC236}">
                <a16:creationId xmlns:a16="http://schemas.microsoft.com/office/drawing/2014/main" id="{92548C4F-1C14-413C-9308-183333390DA2}"/>
              </a:ext>
            </a:extLst>
          </p:cNvPr>
          <p:cNvPicPr>
            <a:picLocks noChangeAspect="1"/>
          </p:cNvPicPr>
          <p:nvPr/>
        </p:nvPicPr>
        <p:blipFill>
          <a:blip r:embed="rId4"/>
          <a:stretch>
            <a:fillRect/>
          </a:stretch>
        </p:blipFill>
        <p:spPr>
          <a:xfrm>
            <a:off x="9607995" y="2966080"/>
            <a:ext cx="1153362" cy="310520"/>
          </a:xfrm>
          <a:prstGeom prst="rect">
            <a:avLst/>
          </a:prstGeom>
        </p:spPr>
      </p:pic>
      <p:pic>
        <p:nvPicPr>
          <p:cNvPr id="11" name="Picture 10">
            <a:extLst>
              <a:ext uri="{FF2B5EF4-FFF2-40B4-BE49-F238E27FC236}">
                <a16:creationId xmlns:a16="http://schemas.microsoft.com/office/drawing/2014/main" id="{23C81256-2DF8-4DAC-9FF5-2BCE0A6AE815}"/>
              </a:ext>
            </a:extLst>
          </p:cNvPr>
          <p:cNvPicPr>
            <a:picLocks noChangeAspect="1"/>
          </p:cNvPicPr>
          <p:nvPr/>
        </p:nvPicPr>
        <p:blipFill>
          <a:blip r:embed="rId5"/>
          <a:stretch>
            <a:fillRect/>
          </a:stretch>
        </p:blipFill>
        <p:spPr>
          <a:xfrm>
            <a:off x="6925486" y="3894213"/>
            <a:ext cx="4269165" cy="2087924"/>
          </a:xfrm>
          <a:prstGeom prst="rect">
            <a:avLst/>
          </a:prstGeom>
        </p:spPr>
      </p:pic>
      <p:grpSp>
        <p:nvGrpSpPr>
          <p:cNvPr id="14" name="Group 13">
            <a:extLst>
              <a:ext uri="{FF2B5EF4-FFF2-40B4-BE49-F238E27FC236}">
                <a16:creationId xmlns:a16="http://schemas.microsoft.com/office/drawing/2014/main" id="{4D6C41AA-497C-4F8B-8BFA-53FC1D7A1999}"/>
              </a:ext>
            </a:extLst>
          </p:cNvPr>
          <p:cNvGrpSpPr/>
          <p:nvPr/>
        </p:nvGrpSpPr>
        <p:grpSpPr>
          <a:xfrm>
            <a:off x="347663" y="1419225"/>
            <a:ext cx="11488856" cy="976313"/>
            <a:chOff x="347663" y="1419225"/>
            <a:chExt cx="11488856" cy="976313"/>
          </a:xfrm>
        </p:grpSpPr>
        <p:sp>
          <p:nvSpPr>
            <p:cNvPr id="4" name="TextBox 3">
              <a:extLst>
                <a:ext uri="{FF2B5EF4-FFF2-40B4-BE49-F238E27FC236}">
                  <a16:creationId xmlns:a16="http://schemas.microsoft.com/office/drawing/2014/main" id="{066B5C93-ACC8-4269-9782-E4C74070B631}"/>
                </a:ext>
              </a:extLst>
            </p:cNvPr>
            <p:cNvSpPr txBox="1"/>
            <p:nvPr/>
          </p:nvSpPr>
          <p:spPr>
            <a:xfrm>
              <a:off x="495646" y="1517153"/>
              <a:ext cx="5552902" cy="707886"/>
            </a:xfrm>
            <a:prstGeom prst="rect">
              <a:avLst/>
            </a:prstGeom>
            <a:noFill/>
          </p:spPr>
          <p:txBody>
            <a:bodyPr wrap="square" rtlCol="0">
              <a:spAutoFit/>
            </a:bodyPr>
            <a:lstStyle/>
            <a:p>
              <a:pPr marL="101598">
                <a:buSzPct val="100000"/>
              </a:pPr>
              <a:r>
                <a:rPr lang="en-US" sz="2000" dirty="0"/>
                <a:t>where, </a:t>
              </a:r>
              <a:r>
                <a:rPr lang="en-US" sz="2000" i="1" dirty="0"/>
                <a:t>m</a:t>
              </a:r>
              <a:r>
                <a:rPr lang="en-US" sz="2000" dirty="0"/>
                <a:t> is the number of instances in the dataset you’re measuring the RMSE on.</a:t>
              </a:r>
            </a:p>
          </p:txBody>
        </p:sp>
        <p:sp>
          <p:nvSpPr>
            <p:cNvPr id="8" name="TextBox 7">
              <a:extLst>
                <a:ext uri="{FF2B5EF4-FFF2-40B4-BE49-F238E27FC236}">
                  <a16:creationId xmlns:a16="http://schemas.microsoft.com/office/drawing/2014/main" id="{C1F39CE3-0E96-40A4-BD05-00C14B94DE59}"/>
                </a:ext>
              </a:extLst>
            </p:cNvPr>
            <p:cNvSpPr txBox="1"/>
            <p:nvPr/>
          </p:nvSpPr>
          <p:spPr>
            <a:xfrm>
              <a:off x="6283617" y="1508857"/>
              <a:ext cx="5552902" cy="707886"/>
            </a:xfrm>
            <a:prstGeom prst="rect">
              <a:avLst/>
            </a:prstGeom>
            <a:noFill/>
          </p:spPr>
          <p:txBody>
            <a:bodyPr wrap="square" rtlCol="0">
              <a:spAutoFit/>
            </a:bodyPr>
            <a:lstStyle/>
            <a:p>
              <a:pPr marL="101598">
                <a:buSzPct val="100000"/>
              </a:pPr>
              <a:r>
                <a:rPr lang="en-US" sz="2000" b="1" dirty="0"/>
                <a:t>Features</a:t>
              </a:r>
              <a:r>
                <a:rPr lang="en-US" sz="2000" dirty="0"/>
                <a:t> – latitude, longitude, #inhabitants, median income, median house $$</a:t>
              </a:r>
            </a:p>
          </p:txBody>
        </p:sp>
        <p:sp>
          <p:nvSpPr>
            <p:cNvPr id="12" name="Rectangle 11">
              <a:extLst>
                <a:ext uri="{FF2B5EF4-FFF2-40B4-BE49-F238E27FC236}">
                  <a16:creationId xmlns:a16="http://schemas.microsoft.com/office/drawing/2014/main" id="{BCD3D98B-EF1B-4213-BA3E-9321A6A96917}"/>
                </a:ext>
              </a:extLst>
            </p:cNvPr>
            <p:cNvSpPr/>
            <p:nvPr/>
          </p:nvSpPr>
          <p:spPr>
            <a:xfrm>
              <a:off x="347663" y="1419225"/>
              <a:ext cx="11253787" cy="9763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04297D7E-3BC8-4DE5-AAD6-F0E3A8C549A2}"/>
              </a:ext>
            </a:extLst>
          </p:cNvPr>
          <p:cNvSpPr/>
          <p:nvPr/>
        </p:nvSpPr>
        <p:spPr>
          <a:xfrm>
            <a:off x="398086" y="2632811"/>
            <a:ext cx="6096000" cy="1015663"/>
          </a:xfrm>
          <a:prstGeom prst="rect">
            <a:avLst/>
          </a:prstGeom>
        </p:spPr>
        <p:txBody>
          <a:bodyPr>
            <a:spAutoFit/>
          </a:bodyPr>
          <a:lstStyle/>
          <a:p>
            <a:pPr marL="101598">
              <a:buSzPct val="100000"/>
            </a:pPr>
            <a:r>
              <a:rPr lang="en-US" sz="2000" b="1" dirty="0"/>
              <a:t>x</a:t>
            </a:r>
            <a:r>
              <a:rPr lang="en-US" sz="2000" i="1" baseline="30000" dirty="0"/>
              <a:t>(</a:t>
            </a:r>
            <a:r>
              <a:rPr lang="en-US" sz="2000" i="1" baseline="30000" dirty="0" err="1"/>
              <a:t>i</a:t>
            </a:r>
            <a:r>
              <a:rPr lang="en-US" sz="2000" i="1" baseline="30000" dirty="0"/>
              <a:t>)</a:t>
            </a:r>
            <a:r>
              <a:rPr lang="en-US" sz="2000" dirty="0"/>
              <a:t> is a vector of all the feature values (excluding the label) of the </a:t>
            </a:r>
            <a:r>
              <a:rPr lang="en-US" sz="2000" i="1" dirty="0" err="1"/>
              <a:t>i</a:t>
            </a:r>
            <a:r>
              <a:rPr lang="en-US" sz="2000" i="1" baseline="30000" dirty="0" err="1"/>
              <a:t>th</a:t>
            </a:r>
            <a:r>
              <a:rPr lang="en-US" sz="2000" dirty="0"/>
              <a:t> instance in the dataset, and </a:t>
            </a:r>
            <a:r>
              <a:rPr lang="en-US" sz="2000" b="1" dirty="0"/>
              <a:t>y</a:t>
            </a:r>
            <a:r>
              <a:rPr lang="en-US" sz="2000" i="1" baseline="30000" dirty="0"/>
              <a:t>(</a:t>
            </a:r>
            <a:r>
              <a:rPr lang="en-US" sz="2000" i="1" baseline="30000" dirty="0" err="1"/>
              <a:t>i</a:t>
            </a:r>
            <a:r>
              <a:rPr lang="en-US" sz="2000" i="1" baseline="30000" dirty="0"/>
              <a:t>)</a:t>
            </a:r>
            <a:r>
              <a:rPr lang="en-US" sz="2000" dirty="0"/>
              <a:t> is its label (the desired output value for that instance).</a:t>
            </a: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4115336"/>
            <a:ext cx="5776913" cy="1323439"/>
          </a:xfrm>
          <a:prstGeom prst="rect">
            <a:avLst/>
          </a:prstGeom>
          <a:noFill/>
        </p:spPr>
        <p:txBody>
          <a:bodyPr wrap="square" rtlCol="0">
            <a:spAutoFit/>
          </a:bodyPr>
          <a:lstStyle/>
          <a:p>
            <a:r>
              <a:rPr lang="en-US" sz="2000" b="1" dirty="0"/>
              <a:t>X</a:t>
            </a:r>
            <a:r>
              <a:rPr lang="en-US" sz="2000" dirty="0"/>
              <a:t> is a matrix containing all the feature values (excluding labels) of all instances in the dataset. There is one row per instance and the </a:t>
            </a:r>
            <a:r>
              <a:rPr lang="en-US" sz="2000" i="1" dirty="0" err="1"/>
              <a:t>i</a:t>
            </a:r>
            <a:r>
              <a:rPr lang="en-US" sz="2000" i="1" baseline="30000" dirty="0" err="1"/>
              <a:t>th</a:t>
            </a:r>
            <a:r>
              <a:rPr lang="en-US" sz="2000" dirty="0"/>
              <a:t> row is equal to the transpose of </a:t>
            </a:r>
            <a:r>
              <a:rPr lang="en-US" sz="2000" b="1" dirty="0"/>
              <a:t>x</a:t>
            </a:r>
            <a:r>
              <a:rPr lang="en-US" sz="2000" i="1" baseline="30000" dirty="0"/>
              <a:t>(</a:t>
            </a:r>
            <a:r>
              <a:rPr lang="en-US" sz="2000" i="1" baseline="30000" dirty="0" err="1"/>
              <a:t>i</a:t>
            </a:r>
            <a:r>
              <a:rPr lang="en-US" sz="2000" i="1" baseline="30000" dirty="0"/>
              <a:t>)</a:t>
            </a:r>
            <a:r>
              <a:rPr lang="en-US" sz="2000" dirty="0"/>
              <a:t>, noted (</a:t>
            </a:r>
            <a:r>
              <a:rPr lang="en-US" sz="2000" b="1" dirty="0"/>
              <a:t>x</a:t>
            </a:r>
            <a:r>
              <a:rPr lang="en-US" sz="2000" i="1" baseline="30000" dirty="0"/>
              <a:t>(</a:t>
            </a:r>
            <a:r>
              <a:rPr lang="en-US" sz="2000" i="1" baseline="30000" dirty="0" err="1"/>
              <a:t>i</a:t>
            </a:r>
            <a:r>
              <a:rPr lang="en-US" sz="2000" i="1" baseline="30000" dirty="0"/>
              <a:t>)</a:t>
            </a:r>
            <a:r>
              <a:rPr lang="en-US" sz="2000" dirty="0"/>
              <a:t>)</a:t>
            </a:r>
            <a:r>
              <a:rPr lang="en-US" sz="2000" baseline="30000" dirty="0"/>
              <a:t>T.4</a:t>
            </a:r>
            <a:endParaRPr lang="en-US" sz="2000" dirty="0"/>
          </a:p>
        </p:txBody>
      </p:sp>
      <p:sp>
        <p:nvSpPr>
          <p:cNvPr id="18" name="Arrow: Right 17">
            <a:extLst>
              <a:ext uri="{FF2B5EF4-FFF2-40B4-BE49-F238E27FC236}">
                <a16:creationId xmlns:a16="http://schemas.microsoft.com/office/drawing/2014/main" id="{2667FD63-6574-4D33-8816-F2A476B7C3C9}"/>
              </a:ext>
            </a:extLst>
          </p:cNvPr>
          <p:cNvSpPr/>
          <p:nvPr/>
        </p:nvSpPr>
        <p:spPr>
          <a:xfrm>
            <a:off x="6596063" y="2993001"/>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4578913"/>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0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48454"/>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Build a model - 2</a:t>
            </a:r>
            <a:endParaRPr sz="4000" b="1" dirty="0">
              <a:solidFill>
                <a:srgbClr val="E46102"/>
              </a:solidFill>
            </a:endParaRPr>
          </a:p>
        </p:txBody>
      </p:sp>
      <p:sp>
        <p:nvSpPr>
          <p:cNvPr id="15" name="TextBox 14">
            <a:extLst>
              <a:ext uri="{FF2B5EF4-FFF2-40B4-BE49-F238E27FC236}">
                <a16:creationId xmlns:a16="http://schemas.microsoft.com/office/drawing/2014/main" id="{C51F9789-11E5-460C-BC4B-718C6E835360}"/>
              </a:ext>
            </a:extLst>
          </p:cNvPr>
          <p:cNvSpPr txBox="1"/>
          <p:nvPr/>
        </p:nvSpPr>
        <p:spPr>
          <a:xfrm>
            <a:off x="495646" y="2956357"/>
            <a:ext cx="5776913" cy="1323439"/>
          </a:xfrm>
          <a:prstGeom prst="rect">
            <a:avLst/>
          </a:prstGeom>
          <a:noFill/>
        </p:spPr>
        <p:txBody>
          <a:bodyPr wrap="square" rtlCol="0">
            <a:spAutoFit/>
          </a:bodyPr>
          <a:lstStyle/>
          <a:p>
            <a:r>
              <a:rPr lang="en-US" sz="2000" i="1" dirty="0"/>
              <a:t>h</a:t>
            </a:r>
            <a:r>
              <a:rPr lang="en-US" sz="2000" dirty="0"/>
              <a:t> is your system’s prediction function, also called a </a:t>
            </a:r>
            <a:r>
              <a:rPr lang="en-US" sz="2000" i="1" dirty="0"/>
              <a:t>hypothesis</a:t>
            </a:r>
            <a:r>
              <a:rPr lang="en-US" sz="2000" dirty="0"/>
              <a:t>. When your system is given an instance’s feature vector </a:t>
            </a:r>
            <a:r>
              <a:rPr lang="en-US" sz="2000" b="1" dirty="0"/>
              <a:t>x</a:t>
            </a:r>
            <a:r>
              <a:rPr lang="en-US" sz="2000" i="1" baseline="30000" dirty="0"/>
              <a:t>(</a:t>
            </a:r>
            <a:r>
              <a:rPr lang="en-US" sz="2000" i="1" baseline="30000" dirty="0" err="1"/>
              <a:t>i</a:t>
            </a:r>
            <a:r>
              <a:rPr lang="en-US" sz="2000" i="1" baseline="30000" dirty="0"/>
              <a:t>)</a:t>
            </a:r>
            <a:r>
              <a:rPr lang="en-US" sz="2000" dirty="0"/>
              <a:t>, it outputs a predicted value </a:t>
            </a:r>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a:t>
            </a:r>
            <a:r>
              <a:rPr lang="en-US" sz="2000" dirty="0"/>
              <a:t> for that instance</a:t>
            </a:r>
          </a:p>
        </p:txBody>
      </p:sp>
      <p:sp>
        <p:nvSpPr>
          <p:cNvPr id="21" name="Arrow: Right 20">
            <a:extLst>
              <a:ext uri="{FF2B5EF4-FFF2-40B4-BE49-F238E27FC236}">
                <a16:creationId xmlns:a16="http://schemas.microsoft.com/office/drawing/2014/main" id="{E9DE0341-F26D-4043-A065-2A9055263125}"/>
              </a:ext>
            </a:extLst>
          </p:cNvPr>
          <p:cNvSpPr/>
          <p:nvPr/>
        </p:nvSpPr>
        <p:spPr>
          <a:xfrm>
            <a:off x="6241674" y="3419934"/>
            <a:ext cx="647700" cy="283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93103E4-6A5B-4A31-8D60-166BC76A8E63}"/>
              </a:ext>
            </a:extLst>
          </p:cNvPr>
          <p:cNvSpPr txBox="1"/>
          <p:nvPr/>
        </p:nvSpPr>
        <p:spPr>
          <a:xfrm>
            <a:off x="7048846" y="2856345"/>
            <a:ext cx="4641127" cy="1631216"/>
          </a:xfrm>
          <a:prstGeom prst="rect">
            <a:avLst/>
          </a:prstGeom>
          <a:noFill/>
        </p:spPr>
        <p:txBody>
          <a:bodyPr wrap="square" rtlCol="0">
            <a:spAutoFit/>
          </a:bodyPr>
          <a:lstStyle/>
          <a:p>
            <a:r>
              <a:rPr lang="en-US" sz="2000" dirty="0"/>
              <a:t>If your system predicts that the median housing price in the first district is $158,400, then </a:t>
            </a:r>
          </a:p>
          <a:p>
            <a:r>
              <a:rPr lang="en-US" sz="2000" i="1" dirty="0"/>
              <a:t>ŷ</a:t>
            </a:r>
            <a:r>
              <a:rPr lang="en-US" sz="2000" i="1" baseline="30000" dirty="0"/>
              <a:t>(</a:t>
            </a:r>
            <a:r>
              <a:rPr lang="en-US" sz="2000" i="1" baseline="30000" dirty="0" err="1"/>
              <a:t>i</a:t>
            </a:r>
            <a:r>
              <a:rPr lang="en-US" sz="2000" i="1" baseline="30000" dirty="0"/>
              <a:t>)</a:t>
            </a:r>
            <a:r>
              <a:rPr lang="en-US" sz="2000" i="1" dirty="0"/>
              <a:t> = h(</a:t>
            </a:r>
            <a:r>
              <a:rPr lang="en-US" sz="2000" b="1" i="1" dirty="0"/>
              <a:t>x</a:t>
            </a:r>
            <a:r>
              <a:rPr lang="en-US" sz="2000" i="1" baseline="30000" dirty="0"/>
              <a:t>(</a:t>
            </a:r>
            <a:r>
              <a:rPr lang="en-US" sz="2000" i="1" baseline="30000" dirty="0" err="1"/>
              <a:t>i</a:t>
            </a:r>
            <a:r>
              <a:rPr lang="en-US" sz="2000" i="1" baseline="30000" dirty="0"/>
              <a:t>)</a:t>
            </a:r>
            <a:r>
              <a:rPr lang="en-US" sz="2000" i="1" dirty="0"/>
              <a:t>) =&gt; $158,400</a:t>
            </a:r>
          </a:p>
          <a:p>
            <a:r>
              <a:rPr lang="en-US" sz="2000" i="1" dirty="0"/>
              <a:t>Prediction rate: ŷ</a:t>
            </a:r>
            <a:r>
              <a:rPr lang="en-US" sz="2000" i="1" baseline="30000" dirty="0"/>
              <a:t>(</a:t>
            </a:r>
            <a:r>
              <a:rPr lang="en-US" sz="2000" i="1" baseline="30000" dirty="0" err="1"/>
              <a:t>i</a:t>
            </a:r>
            <a:r>
              <a:rPr lang="en-US" sz="2000" i="1" baseline="30000" dirty="0"/>
              <a:t>)</a:t>
            </a:r>
            <a:r>
              <a:rPr lang="en-US" sz="2000" i="1" dirty="0"/>
              <a:t> -y</a:t>
            </a:r>
            <a:r>
              <a:rPr lang="en-US" sz="2000" i="1" baseline="30000" dirty="0"/>
              <a:t>(</a:t>
            </a:r>
            <a:r>
              <a:rPr lang="en-US" sz="2000" i="1" baseline="30000" dirty="0" err="1"/>
              <a:t>i</a:t>
            </a:r>
            <a:r>
              <a:rPr lang="en-US" sz="2000" i="1" baseline="30000" dirty="0"/>
              <a:t>)</a:t>
            </a:r>
            <a:r>
              <a:rPr lang="en-US" sz="2000" i="1" dirty="0"/>
              <a:t> = $2,000</a:t>
            </a:r>
            <a:endParaRPr lang="en-US" sz="2000" dirty="0"/>
          </a:p>
        </p:txBody>
      </p:sp>
    </p:spTree>
    <p:extLst>
      <p:ext uri="{BB962C8B-B14F-4D97-AF65-F5344CB8AC3E}">
        <p14:creationId xmlns:p14="http://schemas.microsoft.com/office/powerpoint/2010/main" val="7549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6EF9D8-F9CF-4472-9C2F-EC46482A8261}"/>
              </a:ext>
            </a:extLst>
          </p:cNvPr>
          <p:cNvSpPr>
            <a:spLocks noGrp="1"/>
          </p:cNvSpPr>
          <p:nvPr>
            <p:ph type="body" idx="1"/>
          </p:nvPr>
        </p:nvSpPr>
        <p:spPr/>
        <p:txBody>
          <a:bodyPr/>
          <a:lstStyle/>
          <a:p>
            <a:pPr marL="101598" indent="0" algn="ctr">
              <a:buNone/>
            </a:pPr>
            <a:r>
              <a:rPr lang="en-US" b="1" dirty="0"/>
              <a:t>Open Floor</a:t>
            </a:r>
          </a:p>
        </p:txBody>
      </p:sp>
    </p:spTree>
    <p:extLst>
      <p:ext uri="{BB962C8B-B14F-4D97-AF65-F5344CB8AC3E}">
        <p14:creationId xmlns:p14="http://schemas.microsoft.com/office/powerpoint/2010/main" val="1884791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Pop Quiz</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101598" algn="ctr">
              <a:buSzPts val="2400"/>
            </a:pPr>
            <a:r>
              <a:rPr lang="en-US" sz="3200" dirty="0"/>
              <a:t>Submit responses on </a:t>
            </a:r>
            <a:r>
              <a:rPr lang="en-US" sz="3200" dirty="0" err="1"/>
              <a:t>mycourses</a:t>
            </a:r>
            <a:endParaRPr lang="en-US" sz="3200" dirty="0"/>
          </a:p>
          <a:p>
            <a:pPr marL="101598" algn="ctr">
              <a:buSzPts val="2400"/>
            </a:pPr>
            <a:endParaRPr lang="en-US" sz="3200" dirty="0"/>
          </a:p>
          <a:p>
            <a:pPr marL="101598" algn="ctr">
              <a:buSzPts val="2400"/>
            </a:pPr>
            <a:r>
              <a:rPr lang="en-US" sz="3200" dirty="0"/>
              <a:t>What type of Machine Learning algorithm would you use to allow a robot to walk in various unknown terrains</a:t>
            </a:r>
            <a:endParaRPr sz="3200" dirty="0"/>
          </a:p>
        </p:txBody>
      </p:sp>
    </p:spTree>
    <p:extLst>
      <p:ext uri="{BB962C8B-B14F-4D97-AF65-F5344CB8AC3E}">
        <p14:creationId xmlns:p14="http://schemas.microsoft.com/office/powerpoint/2010/main" val="16113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2" end="2"/>
                                            </p:txEl>
                                          </p:spTgt>
                                        </p:tgtEl>
                                        <p:attrNameLst>
                                          <p:attrName>style.visibility</p:attrName>
                                        </p:attrNameLst>
                                      </p:cBhvr>
                                      <p:to>
                                        <p:strVal val="visible"/>
                                      </p:to>
                                    </p:set>
                                    <p:animEffect transition="in" filter="fade">
                                      <p:cBhvr>
                                        <p:cTn id="7" dur="1000"/>
                                        <p:tgtEl>
                                          <p:spTgt spid="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animEffect transition="in" filter="fade">
                                      <p:cBhvr>
                                        <p:cTn id="12" dur="10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Tools Needed in the Course</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We will be using production-ready Python frameworks:</a:t>
            </a:r>
          </a:p>
          <a:p>
            <a:pPr marL="609585" indent="-507987">
              <a:buSzPts val="2400"/>
              <a:buChar char="●"/>
            </a:pPr>
            <a:r>
              <a:rPr lang="en-US" dirty="0">
                <a:hlinkClick r:id="rId3"/>
              </a:rPr>
              <a:t>Sci-kit-Learn</a:t>
            </a:r>
            <a:endParaRPr lang="en-US" dirty="0"/>
          </a:p>
          <a:p>
            <a:pPr marL="1219170" lvl="1" indent="-507987">
              <a:buSzPts val="2400"/>
              <a:buChar char="●"/>
            </a:pPr>
            <a:r>
              <a:rPr lang="en-US" sz="1800" dirty="0"/>
              <a:t>Implements many ML algorithms efficiently</a:t>
            </a:r>
          </a:p>
          <a:p>
            <a:pPr marL="1219170" lvl="1" indent="-507987">
              <a:buSzPts val="2400"/>
              <a:buChar char="●"/>
            </a:pPr>
            <a:r>
              <a:rPr lang="en-US" sz="1800" dirty="0"/>
              <a:t>Created by David </a:t>
            </a:r>
            <a:r>
              <a:rPr lang="en-US" sz="1800" dirty="0" err="1"/>
              <a:t>Cournapeau</a:t>
            </a:r>
            <a:r>
              <a:rPr lang="en-US" sz="1800" dirty="0"/>
              <a:t> in 2007</a:t>
            </a:r>
          </a:p>
          <a:p>
            <a:pPr marL="1219170" lvl="1" indent="-507987">
              <a:buSzPts val="2400"/>
              <a:buChar char="●"/>
            </a:pPr>
            <a:r>
              <a:rPr lang="en-US" sz="1800" dirty="0"/>
              <a:t>Now led by a team of researchers at the French Institute for Research in Computer Science and Automation (INRIA).</a:t>
            </a:r>
            <a:endParaRPr lang="en-US" dirty="0"/>
          </a:p>
          <a:p>
            <a:pPr marL="609585" indent="-507987">
              <a:buSzPts val="2400"/>
              <a:buChar char="●"/>
            </a:pPr>
            <a:r>
              <a:rPr lang="en-US" dirty="0">
                <a:hlinkClick r:id="rId4"/>
              </a:rPr>
              <a:t>TensorFlow</a:t>
            </a:r>
            <a:endParaRPr lang="en-US" dirty="0"/>
          </a:p>
          <a:p>
            <a:pPr marL="1219170" lvl="1" indent="-507987">
              <a:buSzPts val="2400"/>
              <a:buChar char="●"/>
            </a:pPr>
            <a:r>
              <a:rPr lang="en-US" sz="1800" dirty="0"/>
              <a:t>Complex library for distributed numerical computation</a:t>
            </a:r>
          </a:p>
          <a:p>
            <a:pPr marL="1219170" lvl="1" indent="-507987">
              <a:buSzPts val="2400"/>
              <a:buChar char="●"/>
            </a:pPr>
            <a:r>
              <a:rPr lang="en-US" sz="1800" dirty="0"/>
              <a:t>Makes possible to train and run very large NN efficiently by distributing the computations across potentially hundreds of multi-GPU (graphics processing unit) servers. </a:t>
            </a:r>
          </a:p>
          <a:p>
            <a:pPr marL="1219170" lvl="1" indent="-507987">
              <a:buSzPts val="2400"/>
              <a:buChar char="●"/>
            </a:pPr>
            <a:r>
              <a:rPr lang="en-US" sz="1800" dirty="0"/>
              <a:t>Created at Google and supports many of its large-scale Machine Learning applications. </a:t>
            </a:r>
          </a:p>
          <a:p>
            <a:pPr marL="1219170" lvl="1" indent="-507987">
              <a:buSzPts val="2400"/>
              <a:buChar char="●"/>
            </a:pPr>
            <a:r>
              <a:rPr lang="en-US" sz="1800" dirty="0"/>
              <a:t>Open sourced in 10/2015. V2.0 released in 09/ 2019.</a:t>
            </a:r>
            <a:endParaRPr lang="en-US" dirty="0"/>
          </a:p>
          <a:p>
            <a:pPr marL="609585" indent="-507987">
              <a:buSzPts val="2400"/>
              <a:buChar char="●"/>
            </a:pPr>
            <a:r>
              <a:rPr lang="en-US" dirty="0" err="1">
                <a:hlinkClick r:id="rId5"/>
              </a:rPr>
              <a:t>Keras</a:t>
            </a:r>
            <a:endParaRPr lang="en-US" dirty="0"/>
          </a:p>
          <a:p>
            <a:pPr marL="1219170" lvl="1" indent="-507987">
              <a:buSzPts val="2400"/>
              <a:buChar char="●"/>
            </a:pPr>
            <a:r>
              <a:rPr lang="en-US" sz="1800" dirty="0"/>
              <a:t>High-level Deep Learning API</a:t>
            </a:r>
          </a:p>
          <a:p>
            <a:pPr marL="1219170" lvl="1" indent="-507987">
              <a:buSzPts val="2400"/>
              <a:buChar char="●"/>
            </a:pPr>
            <a:r>
              <a:rPr lang="en-US" sz="1800" dirty="0"/>
              <a:t>Can run on top of either TensorFlow, Theano, or Microsoft Cognitive Toolkit (formerly known as CNTK). </a:t>
            </a:r>
          </a:p>
          <a:p>
            <a:pPr marL="1219170" lvl="1" indent="-507987">
              <a:buSzPts val="2400"/>
              <a:buChar char="●"/>
            </a:pPr>
            <a:r>
              <a:rPr lang="en-US" sz="1800" dirty="0"/>
              <a:t>TensorFlow comes with its own implementation of this API, called </a:t>
            </a:r>
            <a:r>
              <a:rPr lang="en-US" sz="1800" dirty="0" err="1"/>
              <a:t>tf.keras</a:t>
            </a:r>
            <a:r>
              <a:rPr lang="en-US" sz="1800" dirty="0"/>
              <a:t>, which provides support for some advanced TensorFlow features (e.g., the ability to efficiently load data).</a:t>
            </a:r>
            <a:endParaRPr sz="3200" dirty="0"/>
          </a:p>
        </p:txBody>
      </p:sp>
    </p:spTree>
    <p:extLst>
      <p:ext uri="{BB962C8B-B14F-4D97-AF65-F5344CB8AC3E}">
        <p14:creationId xmlns:p14="http://schemas.microsoft.com/office/powerpoint/2010/main" val="3688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1000"/>
                                        <p:tgtEl>
                                          <p:spTgt spid="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1000"/>
                                        <p:tgtEl>
                                          <p:spTgt spid="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8" end="8"/>
                                            </p:txEl>
                                          </p:spTgt>
                                        </p:tgtEl>
                                        <p:attrNameLst>
                                          <p:attrName>style.visibility</p:attrName>
                                        </p:attrNameLst>
                                      </p:cBhvr>
                                      <p:to>
                                        <p:strVal val="visible"/>
                                      </p:to>
                                    </p:set>
                                    <p:animEffect transition="in" filter="fade">
                                      <p:cBhvr>
                                        <p:cTn id="47" dur="1000"/>
                                        <p:tgtEl>
                                          <p:spTgt spid="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
                                            <p:txEl>
                                              <p:pRg st="9" end="9"/>
                                            </p:txEl>
                                          </p:spTgt>
                                        </p:tgtEl>
                                        <p:attrNameLst>
                                          <p:attrName>style.visibility</p:attrName>
                                        </p:attrNameLst>
                                      </p:cBhvr>
                                      <p:to>
                                        <p:strVal val="visible"/>
                                      </p:to>
                                    </p:set>
                                    <p:animEffect transition="in" filter="fade">
                                      <p:cBhvr>
                                        <p:cTn id="52" dur="1000"/>
                                        <p:tgtEl>
                                          <p:spTgt spid="9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
                                            <p:txEl>
                                              <p:pRg st="10" end="10"/>
                                            </p:txEl>
                                          </p:spTgt>
                                        </p:tgtEl>
                                        <p:attrNameLst>
                                          <p:attrName>style.visibility</p:attrName>
                                        </p:attrNameLst>
                                      </p:cBhvr>
                                      <p:to>
                                        <p:strVal val="visible"/>
                                      </p:to>
                                    </p:set>
                                    <p:animEffect transition="in" filter="fade">
                                      <p:cBhvr>
                                        <p:cTn id="57" dur="1000"/>
                                        <p:tgtEl>
                                          <p:spTgt spid="9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6">
                                            <p:txEl>
                                              <p:pRg st="11" end="11"/>
                                            </p:txEl>
                                          </p:spTgt>
                                        </p:tgtEl>
                                        <p:attrNameLst>
                                          <p:attrName>style.visibility</p:attrName>
                                        </p:attrNameLst>
                                      </p:cBhvr>
                                      <p:to>
                                        <p:strVal val="visible"/>
                                      </p:to>
                                    </p:set>
                                    <p:animEffect transition="in" filter="fade">
                                      <p:cBhvr>
                                        <p:cTn id="62" dur="1000"/>
                                        <p:tgtEl>
                                          <p:spTgt spid="9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6">
                                            <p:txEl>
                                              <p:pRg st="12" end="12"/>
                                            </p:txEl>
                                          </p:spTgt>
                                        </p:tgtEl>
                                        <p:attrNameLst>
                                          <p:attrName>style.visibility</p:attrName>
                                        </p:attrNameLst>
                                      </p:cBhvr>
                                      <p:to>
                                        <p:strVal val="visible"/>
                                      </p:to>
                                    </p:set>
                                    <p:animEffect transition="in" filter="fade">
                                      <p:cBhvr>
                                        <p:cTn id="67" dur="1000"/>
                                        <p:tgtEl>
                                          <p:spTgt spid="9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6">
                                            <p:txEl>
                                              <p:pRg st="13" end="13"/>
                                            </p:txEl>
                                          </p:spTgt>
                                        </p:tgtEl>
                                        <p:attrNameLst>
                                          <p:attrName>style.visibility</p:attrName>
                                        </p:attrNameLst>
                                      </p:cBhvr>
                                      <p:to>
                                        <p:strVal val="visible"/>
                                      </p:to>
                                    </p:set>
                                    <p:animEffect transition="in" filter="fade">
                                      <p:cBhvr>
                                        <p:cTn id="72" dur="1000"/>
                                        <p:tgtEl>
                                          <p:spTgt spid="9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Types of Machine Learning Systems</a:t>
            </a:r>
            <a:endParaRPr sz="4000" b="1" dirty="0">
              <a:solidFill>
                <a:srgbClr val="E46102"/>
              </a:solidFill>
            </a:endParaRPr>
          </a:p>
        </p:txBody>
      </p:sp>
      <p:sp>
        <p:nvSpPr>
          <p:cNvPr id="7" name="Google Shape;96;p14">
            <a:extLst>
              <a:ext uri="{FF2B5EF4-FFF2-40B4-BE49-F238E27FC236}">
                <a16:creationId xmlns:a16="http://schemas.microsoft.com/office/drawing/2014/main" id="{8C6EEC46-F378-4AE6-9BE9-CB7DD17A2827}"/>
              </a:ext>
            </a:extLst>
          </p:cNvPr>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Whether or not they are trained with human supervision (Supervised, Unsupervised, Semi-supervised, and Reinforcement Learning)</a:t>
            </a:r>
          </a:p>
          <a:p>
            <a:pPr marL="342900" indent="-342900">
              <a:buFontTx/>
              <a:buChar char="-"/>
            </a:pPr>
            <a:endParaRPr lang="en-US" dirty="0"/>
          </a:p>
          <a:p>
            <a:pPr marL="342900" indent="-342900">
              <a:buFontTx/>
              <a:buChar char="-"/>
            </a:pPr>
            <a:r>
              <a:rPr lang="en-US" dirty="0"/>
              <a:t>Whether or not they can learn incrementally on the fly (online versus batch learning)</a:t>
            </a:r>
          </a:p>
          <a:p>
            <a:pPr marL="342900" indent="-342900">
              <a:buFontTx/>
              <a:buChar char="-"/>
            </a:pPr>
            <a:endParaRPr lang="en-US" dirty="0"/>
          </a:p>
          <a:p>
            <a:pPr marL="342900" indent="-342900">
              <a:buFontTx/>
              <a:buChar char="-"/>
            </a:pPr>
            <a:r>
              <a:rPr lang="en-US" dirty="0"/>
              <a:t>Whether they work by simply comparing new data points to known data points, or instead detect patterns in the training data and build a predictive model, much like scientists do (instance-based versus model-based learning).</a:t>
            </a:r>
            <a:endParaRPr sz="3200" dirty="0"/>
          </a:p>
        </p:txBody>
      </p:sp>
    </p:spTree>
    <p:extLst>
      <p:ext uri="{BB962C8B-B14F-4D97-AF65-F5344CB8AC3E}">
        <p14:creationId xmlns:p14="http://schemas.microsoft.com/office/powerpoint/2010/main" val="18672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10660574"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2000" b="1" dirty="0"/>
              <a:t>Classification</a:t>
            </a:r>
          </a:p>
          <a:p>
            <a:pPr marL="101598">
              <a:buSzPts val="2400"/>
            </a:pPr>
            <a:endParaRPr lang="en-US" sz="2000" b="1" dirty="0"/>
          </a:p>
          <a:p>
            <a:pPr marL="609585" indent="-507987">
              <a:buSzPts val="2400"/>
              <a:buChar char="●"/>
            </a:pPr>
            <a:r>
              <a:rPr lang="en-US" sz="2000" dirty="0"/>
              <a:t>Trained with many example emails along with their class (spam or ham)</a:t>
            </a:r>
          </a:p>
          <a:p>
            <a:pPr marL="101598">
              <a:buSzPts val="2400"/>
            </a:pPr>
            <a:endParaRPr lang="en-US" sz="2000" dirty="0"/>
          </a:p>
          <a:p>
            <a:pPr marL="609585" indent="-507987">
              <a:buSzPts val="2400"/>
              <a:buChar char="●"/>
            </a:pPr>
            <a:r>
              <a:rPr lang="en-US" sz="2000" dirty="0"/>
              <a:t>It must learn how to classify new emails</a:t>
            </a:r>
          </a:p>
          <a:p>
            <a:pPr marL="609585" indent="-507987">
              <a:buSzPts val="2400"/>
              <a:buChar char="●"/>
            </a:pPr>
            <a:endParaRPr lang="en-US" sz="2000" dirty="0"/>
          </a:p>
          <a:p>
            <a:pPr marL="101598">
              <a:buSzPts val="2400"/>
            </a:pPr>
            <a:endParaRPr sz="2000" dirty="0"/>
          </a:p>
        </p:txBody>
      </p:sp>
      <p:pic>
        <p:nvPicPr>
          <p:cNvPr id="5" name="Picture 4">
            <a:extLst>
              <a:ext uri="{FF2B5EF4-FFF2-40B4-BE49-F238E27FC236}">
                <a16:creationId xmlns:a16="http://schemas.microsoft.com/office/drawing/2014/main" id="{5444EBC1-1E81-4A33-8BF4-9A93762CFEB5}"/>
              </a:ext>
            </a:extLst>
          </p:cNvPr>
          <p:cNvPicPr>
            <a:picLocks noChangeAspect="1"/>
          </p:cNvPicPr>
          <p:nvPr/>
        </p:nvPicPr>
        <p:blipFill rotWithShape="1">
          <a:blip r:embed="rId3"/>
          <a:srcRect l="3114" t="27912" r="7793" b="12993"/>
          <a:stretch/>
        </p:blipFill>
        <p:spPr>
          <a:xfrm>
            <a:off x="3009899" y="3256668"/>
            <a:ext cx="7247082" cy="2463801"/>
          </a:xfrm>
          <a:prstGeom prst="rect">
            <a:avLst/>
          </a:prstGeom>
        </p:spPr>
      </p:pic>
    </p:spTree>
    <p:extLst>
      <p:ext uri="{BB962C8B-B14F-4D97-AF65-F5344CB8AC3E}">
        <p14:creationId xmlns:p14="http://schemas.microsoft.com/office/powerpoint/2010/main" val="30888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a:t>
            </a:r>
            <a:endParaRPr sz="4000" b="1" dirty="0">
              <a:solidFill>
                <a:srgbClr val="E46102"/>
              </a:solidFill>
            </a:endParaRPr>
          </a:p>
        </p:txBody>
      </p:sp>
      <p:sp>
        <p:nvSpPr>
          <p:cNvPr id="96" name="Google Shape;96;p14"/>
          <p:cNvSpPr txBox="1"/>
          <p:nvPr/>
        </p:nvSpPr>
        <p:spPr>
          <a:xfrm>
            <a:off x="521776" y="1137531"/>
            <a:ext cx="5934832" cy="5104427"/>
          </a:xfrm>
          <a:prstGeom prst="rect">
            <a:avLst/>
          </a:prstGeom>
          <a:noFill/>
          <a:ln>
            <a:noFill/>
          </a:ln>
        </p:spPr>
        <p:txBody>
          <a:bodyPr spcFirstLastPara="1" wrap="square" lIns="121900" tIns="121900" rIns="121900" bIns="121900" anchor="t" anchorCtr="0">
            <a:noAutofit/>
          </a:bodyPr>
          <a:lstStyle/>
          <a:p>
            <a:pPr marL="609585" indent="-507987">
              <a:buSzPct val="100000"/>
              <a:buFont typeface="Arial" panose="020B0604020202020204" pitchFamily="34" charset="0"/>
              <a:buChar char="•"/>
            </a:pPr>
            <a:r>
              <a:rPr lang="en-US" sz="2000" b="1" dirty="0"/>
              <a:t>Regression</a:t>
            </a:r>
          </a:p>
          <a:p>
            <a:pPr marL="444498" indent="-342900">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Predict  target numeric value price of a car, given a set of features (mileage, age, brand, etc.) called predictors.</a:t>
            </a:r>
          </a:p>
          <a:p>
            <a:pPr marL="101598">
              <a:buSzPct val="100000"/>
            </a:pPr>
            <a:endParaRPr lang="en-US" sz="2000" dirty="0"/>
          </a:p>
          <a:p>
            <a:pPr marL="609585" indent="-507987">
              <a:buSzPct val="100000"/>
              <a:buFont typeface="Arial" panose="020B0604020202020204" pitchFamily="34" charset="0"/>
              <a:buChar char="•"/>
            </a:pPr>
            <a:r>
              <a:rPr lang="en-US" sz="2000" dirty="0"/>
              <a:t>Some regression algorithms can be used for classification as well</a:t>
            </a:r>
          </a:p>
          <a:p>
            <a:pPr marL="609585" indent="-507987">
              <a:buSzPct val="100000"/>
              <a:buFont typeface="Arial" panose="020B0604020202020204" pitchFamily="34" charset="0"/>
              <a:buChar char="•"/>
            </a:pPr>
            <a:endParaRPr lang="en-US" sz="2000" dirty="0"/>
          </a:p>
          <a:p>
            <a:pPr marL="609585" indent="-507987">
              <a:buSzPct val="100000"/>
              <a:buFont typeface="Arial" panose="020B0604020202020204" pitchFamily="34" charset="0"/>
              <a:buChar char="•"/>
            </a:pPr>
            <a:r>
              <a:rPr lang="en-US" sz="2000" dirty="0"/>
              <a:t>Logistic Regression: can output a value that corresponds to the probability of belonging to a given class </a:t>
            </a:r>
          </a:p>
          <a:p>
            <a:pPr marL="1219170" lvl="1" indent="-507987">
              <a:buSzPct val="100000"/>
              <a:buFont typeface="Arial" panose="020B0604020202020204" pitchFamily="34" charset="0"/>
              <a:buChar char="•"/>
            </a:pPr>
            <a:r>
              <a:rPr lang="en-US" sz="2000" dirty="0"/>
              <a:t>e.g., 20% chance of being spam</a:t>
            </a:r>
          </a:p>
          <a:p>
            <a:pPr marL="444498" indent="-342900">
              <a:buSzPct val="100000"/>
              <a:buFont typeface="Arial" panose="020B0604020202020204" pitchFamily="34" charset="0"/>
              <a:buChar char="•"/>
            </a:pPr>
            <a:endParaRPr sz="2000" dirty="0"/>
          </a:p>
        </p:txBody>
      </p:sp>
      <p:pic>
        <p:nvPicPr>
          <p:cNvPr id="2" name="Picture 1">
            <a:extLst>
              <a:ext uri="{FF2B5EF4-FFF2-40B4-BE49-F238E27FC236}">
                <a16:creationId xmlns:a16="http://schemas.microsoft.com/office/drawing/2014/main" id="{5A21013E-7013-4682-A8D1-5A9D2AD17F3E}"/>
              </a:ext>
            </a:extLst>
          </p:cNvPr>
          <p:cNvPicPr>
            <a:picLocks noChangeAspect="1"/>
          </p:cNvPicPr>
          <p:nvPr/>
        </p:nvPicPr>
        <p:blipFill rotWithShape="1">
          <a:blip r:embed="rId3"/>
          <a:srcRect l="2926" t="2145" r="9060" b="9137"/>
          <a:stretch/>
        </p:blipFill>
        <p:spPr>
          <a:xfrm>
            <a:off x="6997700" y="1549399"/>
            <a:ext cx="4470400" cy="2298701"/>
          </a:xfrm>
          <a:prstGeom prst="rect">
            <a:avLst/>
          </a:prstGeom>
        </p:spPr>
      </p:pic>
    </p:spTree>
    <p:extLst>
      <p:ext uri="{BB962C8B-B14F-4D97-AF65-F5344CB8AC3E}">
        <p14:creationId xmlns:p14="http://schemas.microsoft.com/office/powerpoint/2010/main" val="20971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animEffect transition="in" filter="fade">
                                      <p:cBhvr>
                                        <p:cTn id="17" dur="1000"/>
                                        <p:tgtEl>
                                          <p:spTgt spid="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6" end="6"/>
                                            </p:txEl>
                                          </p:spTgt>
                                        </p:tgtEl>
                                        <p:attrNameLst>
                                          <p:attrName>style.visibility</p:attrName>
                                        </p:attrNameLst>
                                      </p:cBhvr>
                                      <p:to>
                                        <p:strVal val="visible"/>
                                      </p:to>
                                    </p:set>
                                    <p:animEffect transition="in" filter="fade">
                                      <p:cBhvr>
                                        <p:cTn id="22" dur="1000"/>
                                        <p:tgtEl>
                                          <p:spTgt spid="9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7" end="7"/>
                                            </p:txEl>
                                          </p:spTgt>
                                        </p:tgtEl>
                                        <p:attrNameLst>
                                          <p:attrName>style.visibility</p:attrName>
                                        </p:attrNameLst>
                                      </p:cBhvr>
                                      <p:to>
                                        <p:strVal val="visible"/>
                                      </p:to>
                                    </p:set>
                                    <p:animEffect transition="in" filter="fade">
                                      <p:cBhvr>
                                        <p:cTn id="27" dur="1000"/>
                                        <p:tgtEl>
                                          <p:spTgt spid="9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Supervised Learning we will study</a:t>
            </a:r>
            <a:endParaRPr sz="4000" b="1" dirty="0">
              <a:solidFill>
                <a:srgbClr val="E46102"/>
              </a:solidFill>
            </a:endParaRPr>
          </a:p>
        </p:txBody>
      </p:sp>
      <p:sp>
        <p:nvSpPr>
          <p:cNvPr id="96" name="Google Shape;96;p14"/>
          <p:cNvSpPr txBox="1"/>
          <p:nvPr/>
        </p:nvSpPr>
        <p:spPr>
          <a:xfrm>
            <a:off x="521776" y="128358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dirty="0"/>
              <a:t>Linear Regression</a:t>
            </a:r>
          </a:p>
          <a:p>
            <a:pPr marL="609585" indent="-507987">
              <a:buSzPts val="2400"/>
              <a:buChar char="●"/>
            </a:pPr>
            <a:r>
              <a:rPr lang="en-US" sz="3200" dirty="0"/>
              <a:t>Logistic Regression </a:t>
            </a:r>
          </a:p>
          <a:p>
            <a:pPr marL="609585" indent="-507987">
              <a:buSzPts val="2400"/>
              <a:buChar char="●"/>
            </a:pPr>
            <a:r>
              <a:rPr lang="en-US" sz="3200" dirty="0"/>
              <a:t>k-Nearest Neighbors</a:t>
            </a:r>
          </a:p>
          <a:p>
            <a:pPr marL="609585" indent="-507987">
              <a:buSzPts val="2400"/>
              <a:buChar char="●"/>
            </a:pPr>
            <a:r>
              <a:rPr lang="en-US" sz="3200" dirty="0"/>
              <a:t>Support Vector Machines (SVMs)</a:t>
            </a:r>
          </a:p>
          <a:p>
            <a:pPr marL="609585" indent="-507987">
              <a:buSzPts val="2400"/>
              <a:buChar char="●"/>
            </a:pPr>
            <a:r>
              <a:rPr lang="en-US" sz="3200" dirty="0"/>
              <a:t>Decision Trees and Random Forests</a:t>
            </a:r>
          </a:p>
          <a:p>
            <a:pPr marL="609585" indent="-507987">
              <a:buSzPts val="2400"/>
              <a:buChar char="●"/>
            </a:pPr>
            <a:r>
              <a:rPr lang="en-US" sz="3200" dirty="0"/>
              <a:t>Neural networks</a:t>
            </a:r>
            <a:endParaRPr sz="3200" dirty="0"/>
          </a:p>
        </p:txBody>
      </p:sp>
    </p:spTree>
    <p:extLst>
      <p:ext uri="{BB962C8B-B14F-4D97-AF65-F5344CB8AC3E}">
        <p14:creationId xmlns:p14="http://schemas.microsoft.com/office/powerpoint/2010/main" val="1424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0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0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0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0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1000"/>
                                        <p:tgtEl>
                                          <p:spTgt spid="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559537"/>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Unsupervised Learning</a:t>
            </a:r>
            <a:endParaRPr sz="4000" b="1" dirty="0">
              <a:solidFill>
                <a:srgbClr val="E46102"/>
              </a:solidFill>
            </a:endParaRPr>
          </a:p>
        </p:txBody>
      </p:sp>
      <p:sp>
        <p:nvSpPr>
          <p:cNvPr id="96" name="Google Shape;96;p14"/>
          <p:cNvSpPr txBox="1"/>
          <p:nvPr/>
        </p:nvSpPr>
        <p:spPr>
          <a:xfrm>
            <a:off x="521776" y="1137531"/>
            <a:ext cx="11277600" cy="5104427"/>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dirty="0"/>
              <a:t>Learn without a teacher</a:t>
            </a:r>
          </a:p>
          <a:p>
            <a:pPr marL="609585" indent="-507987">
              <a:buSzPts val="2400"/>
              <a:buChar char="●"/>
            </a:pPr>
            <a:endParaRPr lang="en-US" dirty="0"/>
          </a:p>
          <a:p>
            <a:pPr marL="609585" indent="-507987">
              <a:buSzPts val="2400"/>
              <a:buChar char="●"/>
            </a:pPr>
            <a:r>
              <a:rPr lang="en-US" dirty="0"/>
              <a:t>Clustering </a:t>
            </a:r>
          </a:p>
          <a:p>
            <a:pPr marL="1219170" lvl="1" indent="-507987">
              <a:buSzPts val="2400"/>
              <a:buChar char="●"/>
            </a:pPr>
            <a:r>
              <a:rPr lang="en-US" sz="2000" dirty="0"/>
              <a:t>K-Means, DBSCAN, Hierarchical Cluster Analysis (HCA)</a:t>
            </a:r>
          </a:p>
          <a:p>
            <a:pPr marL="609585" indent="-507987">
              <a:buSzPts val="2400"/>
              <a:buChar char="●"/>
            </a:pPr>
            <a:endParaRPr lang="en-US" dirty="0"/>
          </a:p>
          <a:p>
            <a:pPr marL="609585" indent="-507987">
              <a:buSzPts val="2400"/>
              <a:buChar char="●"/>
            </a:pPr>
            <a:r>
              <a:rPr lang="en-US" dirty="0"/>
              <a:t>Anomaly detection and novelty detection </a:t>
            </a:r>
          </a:p>
          <a:p>
            <a:pPr marL="1219170" lvl="1" indent="-507987">
              <a:buSzPts val="2400"/>
              <a:buChar char="●"/>
            </a:pPr>
            <a:r>
              <a:rPr lang="en-US" sz="2000" dirty="0"/>
              <a:t>One-class SVM, Isolation Forest</a:t>
            </a:r>
          </a:p>
          <a:p>
            <a:pPr marL="609585" indent="-507987">
              <a:buSzPts val="2400"/>
              <a:buChar char="●"/>
            </a:pPr>
            <a:endParaRPr lang="en-US" dirty="0"/>
          </a:p>
          <a:p>
            <a:pPr marL="609585" indent="-507987">
              <a:buSzPts val="2400"/>
              <a:buChar char="●"/>
            </a:pPr>
            <a:r>
              <a:rPr lang="en-US" dirty="0"/>
              <a:t>Visualization and dimensionality reduction </a:t>
            </a:r>
          </a:p>
          <a:p>
            <a:pPr marL="1219170" lvl="1" indent="-507987">
              <a:buSzPts val="2400"/>
              <a:buChar char="●"/>
            </a:pPr>
            <a:r>
              <a:rPr lang="en-US" sz="2000" dirty="0"/>
              <a:t>Principal Component Analysis (PCA), Kernel PCA, Locally-Linear Embedding (LLE), t-distributed Stochastic Neighbor Embedding (t-SNE)</a:t>
            </a:r>
            <a:endParaRPr lang="en-US" dirty="0"/>
          </a:p>
          <a:p>
            <a:pPr marL="609585" indent="-507987">
              <a:buSzPts val="2400"/>
              <a:buChar char="●"/>
            </a:pPr>
            <a:endParaRPr lang="en-US" dirty="0"/>
          </a:p>
          <a:p>
            <a:pPr marL="609585" indent="-507987">
              <a:buSzPts val="2400"/>
              <a:buChar char="●"/>
            </a:pPr>
            <a:r>
              <a:rPr lang="en-US" dirty="0"/>
              <a:t>Association rule learning </a:t>
            </a:r>
          </a:p>
          <a:p>
            <a:pPr marL="1219170" lvl="1" indent="-507987">
              <a:buSzPts val="2400"/>
              <a:buChar char="●"/>
            </a:pPr>
            <a:r>
              <a:rPr lang="en-US" dirty="0" err="1"/>
              <a:t>Apriori</a:t>
            </a:r>
            <a:r>
              <a:rPr lang="en-US" dirty="0"/>
              <a:t>, Eclat</a:t>
            </a:r>
            <a:endParaRPr lang="en-US" sz="2000" dirty="0"/>
          </a:p>
          <a:p>
            <a:pPr marL="609585" indent="-507987">
              <a:buSzPts val="2400"/>
              <a:buChar char="●"/>
            </a:pPr>
            <a:endParaRPr sz="2000" dirty="0"/>
          </a:p>
        </p:txBody>
      </p:sp>
      <p:pic>
        <p:nvPicPr>
          <p:cNvPr id="2" name="Picture 1">
            <a:extLst>
              <a:ext uri="{FF2B5EF4-FFF2-40B4-BE49-F238E27FC236}">
                <a16:creationId xmlns:a16="http://schemas.microsoft.com/office/drawing/2014/main" id="{F823EAF0-8F4A-41FD-8552-3CBE91ADF49B}"/>
              </a:ext>
            </a:extLst>
          </p:cNvPr>
          <p:cNvPicPr>
            <a:picLocks noChangeAspect="1"/>
          </p:cNvPicPr>
          <p:nvPr/>
        </p:nvPicPr>
        <p:blipFill rotWithShape="1">
          <a:blip r:embed="rId3"/>
          <a:srcRect l="17780" t="3286" r="12968"/>
          <a:stretch/>
        </p:blipFill>
        <p:spPr>
          <a:xfrm>
            <a:off x="8777134" y="1395211"/>
            <a:ext cx="2841938" cy="1348746"/>
          </a:xfrm>
          <a:prstGeom prst="rect">
            <a:avLst/>
          </a:prstGeom>
        </p:spPr>
      </p:pic>
    </p:spTree>
    <p:extLst>
      <p:ext uri="{BB962C8B-B14F-4D97-AF65-F5344CB8AC3E}">
        <p14:creationId xmlns:p14="http://schemas.microsoft.com/office/powerpoint/2010/main" val="282179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0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2" end="2"/>
                                            </p:txEl>
                                          </p:spTgt>
                                        </p:tgtEl>
                                        <p:attrNameLst>
                                          <p:attrName>style.visibility</p:attrName>
                                        </p:attrNameLst>
                                      </p:cBhvr>
                                      <p:to>
                                        <p:strVal val="visible"/>
                                      </p:to>
                                    </p:set>
                                    <p:animEffect transition="in" filter="fade">
                                      <p:cBhvr>
                                        <p:cTn id="12" dur="1000"/>
                                        <p:tgtEl>
                                          <p:spTgt spid="9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3" end="3"/>
                                            </p:txEl>
                                          </p:spTgt>
                                        </p:tgtEl>
                                        <p:attrNameLst>
                                          <p:attrName>style.visibility</p:attrName>
                                        </p:attrNameLst>
                                      </p:cBhvr>
                                      <p:to>
                                        <p:strVal val="visible"/>
                                      </p:to>
                                    </p:set>
                                    <p:animEffect transition="in" filter="fade">
                                      <p:cBhvr>
                                        <p:cTn id="17" dur="1000"/>
                                        <p:tgtEl>
                                          <p:spTgt spid="9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5" end="5"/>
                                            </p:txEl>
                                          </p:spTgt>
                                        </p:tgtEl>
                                        <p:attrNameLst>
                                          <p:attrName>style.visibility</p:attrName>
                                        </p:attrNameLst>
                                      </p:cBhvr>
                                      <p:to>
                                        <p:strVal val="visible"/>
                                      </p:to>
                                    </p:set>
                                    <p:animEffect transition="in" filter="fade">
                                      <p:cBhvr>
                                        <p:cTn id="22" dur="1000"/>
                                        <p:tgtEl>
                                          <p:spTgt spid="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6" end="6"/>
                                            </p:txEl>
                                          </p:spTgt>
                                        </p:tgtEl>
                                        <p:attrNameLst>
                                          <p:attrName>style.visibility</p:attrName>
                                        </p:attrNameLst>
                                      </p:cBhvr>
                                      <p:to>
                                        <p:strVal val="visible"/>
                                      </p:to>
                                    </p:set>
                                    <p:animEffect transition="in" filter="fade">
                                      <p:cBhvr>
                                        <p:cTn id="27" dur="1000"/>
                                        <p:tgtEl>
                                          <p:spTgt spid="9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8" end="8"/>
                                            </p:txEl>
                                          </p:spTgt>
                                        </p:tgtEl>
                                        <p:attrNameLst>
                                          <p:attrName>style.visibility</p:attrName>
                                        </p:attrNameLst>
                                      </p:cBhvr>
                                      <p:to>
                                        <p:strVal val="visible"/>
                                      </p:to>
                                    </p:set>
                                    <p:animEffect transition="in" filter="fade">
                                      <p:cBhvr>
                                        <p:cTn id="32" dur="1000"/>
                                        <p:tgtEl>
                                          <p:spTgt spid="9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9" end="9"/>
                                            </p:txEl>
                                          </p:spTgt>
                                        </p:tgtEl>
                                        <p:attrNameLst>
                                          <p:attrName>style.visibility</p:attrName>
                                        </p:attrNameLst>
                                      </p:cBhvr>
                                      <p:to>
                                        <p:strVal val="visible"/>
                                      </p:to>
                                    </p:set>
                                    <p:animEffect transition="in" filter="fade">
                                      <p:cBhvr>
                                        <p:cTn id="37" dur="1000"/>
                                        <p:tgtEl>
                                          <p:spTgt spid="9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11" end="11"/>
                                            </p:txEl>
                                          </p:spTgt>
                                        </p:tgtEl>
                                        <p:attrNameLst>
                                          <p:attrName>style.visibility</p:attrName>
                                        </p:attrNameLst>
                                      </p:cBhvr>
                                      <p:to>
                                        <p:strVal val="visible"/>
                                      </p:to>
                                    </p:set>
                                    <p:animEffect transition="in" filter="fade">
                                      <p:cBhvr>
                                        <p:cTn id="42" dur="1000"/>
                                        <p:tgtEl>
                                          <p:spTgt spid="9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12" end="12"/>
                                            </p:txEl>
                                          </p:spTgt>
                                        </p:tgtEl>
                                        <p:attrNameLst>
                                          <p:attrName>style.visibility</p:attrName>
                                        </p:attrNameLst>
                                      </p:cBhvr>
                                      <p:to>
                                        <p:strVal val="visible"/>
                                      </p:to>
                                    </p:set>
                                    <p:animEffect transition="in" filter="fade">
                                      <p:cBhvr>
                                        <p:cTn id="47" dur="1000"/>
                                        <p:tgtEl>
                                          <p:spTgt spid="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3723</TotalTime>
  <Words>2336</Words>
  <Application>Microsoft Macintosh PowerPoint</Application>
  <PresentationFormat>Widescreen</PresentationFormat>
  <Paragraphs>329</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MS Gothic</vt:lpstr>
      <vt:lpstr>Arial</vt:lpstr>
      <vt:lpstr>Calibri</vt:lpstr>
      <vt:lpstr>Georgia</vt:lpstr>
      <vt:lpstr>System Font Regular</vt:lpstr>
      <vt:lpstr>Wingdings</vt:lpstr>
      <vt:lpstr>RIT</vt:lpstr>
      <vt:lpstr>PowerPoint Presentation</vt:lpstr>
      <vt:lpstr>PowerPoint Presentation</vt:lpstr>
      <vt:lpstr>Lecture Objective</vt:lpstr>
      <vt:lpstr>Tools Needed in the Course</vt:lpstr>
      <vt:lpstr>Types of Machine Learning Systems</vt:lpstr>
      <vt:lpstr>Supervised Learning</vt:lpstr>
      <vt:lpstr>Supervised Learning</vt:lpstr>
      <vt:lpstr>Supervised Learning we will study</vt:lpstr>
      <vt:lpstr>Unsupervised Learning</vt:lpstr>
      <vt:lpstr>Clustering</vt:lpstr>
      <vt:lpstr>Anomaly Detection</vt:lpstr>
      <vt:lpstr>Visualization</vt:lpstr>
      <vt:lpstr>Association Rules</vt:lpstr>
      <vt:lpstr>Semi supervised Learning</vt:lpstr>
      <vt:lpstr>Semi-supervised Learning</vt:lpstr>
      <vt:lpstr>Reinforcement Learning</vt:lpstr>
      <vt:lpstr>Batch and Online Learning</vt:lpstr>
      <vt:lpstr>Batch and Online Learning</vt:lpstr>
      <vt:lpstr>Batch and Online Learning</vt:lpstr>
      <vt:lpstr>Instance- and Model-based Learning</vt:lpstr>
      <vt:lpstr>Instance- and Model-based Learning</vt:lpstr>
      <vt:lpstr>Simple Linear Model</vt:lpstr>
      <vt:lpstr>Linear Regression Model</vt:lpstr>
      <vt:lpstr>Challenges in ML</vt:lpstr>
      <vt:lpstr>Challenges in ML contd…</vt:lpstr>
      <vt:lpstr>Testing and Validating</vt:lpstr>
      <vt:lpstr>Build a model - 1</vt:lpstr>
      <vt:lpstr>Build a model - 2</vt:lpstr>
      <vt:lpstr>Build a model - 2</vt:lpstr>
      <vt:lpstr>Build a model - 2</vt:lpstr>
      <vt:lpstr>Build a model - 2</vt:lpstr>
      <vt:lpstr>Build a model - 2</vt:lpstr>
      <vt:lpstr>Build a model - 2</vt:lpstr>
      <vt:lpstr>Build a model - 2</vt:lpstr>
      <vt:lpstr>Build a model - 2</vt:lpstr>
      <vt:lpstr>PowerPoint Presentation</vt:lpstr>
      <vt:lpstr>Pop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Microsoft Office User</cp:lastModifiedBy>
  <cp:revision>295</cp:revision>
  <cp:lastPrinted>2018-04-25T02:50:23Z</cp:lastPrinted>
  <dcterms:created xsi:type="dcterms:W3CDTF">2021-08-24T04:52:52Z</dcterms:created>
  <dcterms:modified xsi:type="dcterms:W3CDTF">2021-11-15T01:45:25Z</dcterms:modified>
</cp:coreProperties>
</file>